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9" r:id="rId2"/>
  </p:sldIdLst>
  <p:sldSz cx="6858000" cy="9906000" type="A4"/>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99FF99"/>
    <a:srgbClr val="CCFFFF"/>
    <a:srgbClr val="FFFF99"/>
    <a:srgbClr val="FFFF00"/>
    <a:srgbClr val="E24ED4"/>
    <a:srgbClr val="CC99FF"/>
    <a:srgbClr val="66FF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6336" autoAdjust="0"/>
  </p:normalViewPr>
  <p:slideViewPr>
    <p:cSldViewPr snapToGrid="0">
      <p:cViewPr>
        <p:scale>
          <a:sx n="85" d="100"/>
          <a:sy n="85" d="100"/>
        </p:scale>
        <p:origin x="2002" y="-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193121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400566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250132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423710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107228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27143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23806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324649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2501238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43606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EC64B80-CA68-4A81-8058-89D63F4DA561}" type="datetimeFigureOut">
              <a:rPr kumimoji="1" lang="ja-JP" altLang="en-US" smtClean="0"/>
              <a:t>2023/11/8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151260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EC64B80-CA68-4A81-8058-89D63F4DA561}" type="datetimeFigureOut">
              <a:rPr kumimoji="1" lang="ja-JP" altLang="en-US" smtClean="0"/>
              <a:t>2023/11/8</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AB237B4-CD91-4EA3-B449-1E1B1903B9A9}" type="slidenum">
              <a:rPr kumimoji="1" lang="ja-JP" altLang="en-US" smtClean="0"/>
              <a:t>‹#›</a:t>
            </a:fld>
            <a:endParaRPr kumimoji="1" lang="ja-JP" altLang="en-US"/>
          </a:p>
        </p:txBody>
      </p:sp>
    </p:spTree>
    <p:extLst>
      <p:ext uri="{BB962C8B-B14F-4D97-AF65-F5344CB8AC3E}">
        <p14:creationId xmlns:p14="http://schemas.microsoft.com/office/powerpoint/2010/main" val="4107711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E548D65-24CE-4F03-9DA2-0568B8616C56}"/>
              </a:ext>
            </a:extLst>
          </p:cNvPr>
          <p:cNvSpPr txBox="1"/>
          <p:nvPr/>
        </p:nvSpPr>
        <p:spPr>
          <a:xfrm>
            <a:off x="1" y="0"/>
            <a:ext cx="6857999"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産山学園だより　ＮＯ　</a:t>
            </a:r>
            <a:r>
              <a:rPr kumimoji="1" lang="en-US" altLang="ja-JP" sz="1200" dirty="0">
                <a:latin typeface="BIZ UDPゴシック" panose="020B0400000000000000" pitchFamily="50" charset="-128"/>
                <a:ea typeface="BIZ UDPゴシック" panose="020B0400000000000000" pitchFamily="50" charset="-128"/>
              </a:rPr>
              <a:t>2</a:t>
            </a:r>
            <a:r>
              <a:rPr kumimoji="1" lang="ja-JP" altLang="en-US" sz="1200" dirty="0">
                <a:latin typeface="BIZ UDPゴシック" panose="020B0400000000000000" pitchFamily="50" charset="-128"/>
                <a:ea typeface="BIZ UDPゴシック" panose="020B0400000000000000" pitchFamily="50" charset="-128"/>
              </a:rPr>
              <a:t>６　　　　　　　　　　　　　　　　　　　　　　　　　　　　　令和５年</a:t>
            </a:r>
            <a:r>
              <a:rPr kumimoji="1" lang="en-US" altLang="ja-JP" sz="1200" dirty="0">
                <a:latin typeface="BIZ UDPゴシック" panose="020B0400000000000000" pitchFamily="50" charset="-128"/>
                <a:ea typeface="BIZ UDPゴシック" panose="020B0400000000000000" pitchFamily="50" charset="-128"/>
              </a:rPr>
              <a:t>11</a:t>
            </a:r>
            <a:r>
              <a:rPr kumimoji="1" lang="ja-JP" altLang="en-US" sz="1200" dirty="0">
                <a:latin typeface="BIZ UDPゴシック" panose="020B0400000000000000" pitchFamily="50" charset="-128"/>
                <a:ea typeface="BIZ UDPゴシック" panose="020B0400000000000000" pitchFamily="50" charset="-128"/>
              </a:rPr>
              <a:t>月９日（木）発行</a:t>
            </a:r>
          </a:p>
        </p:txBody>
      </p:sp>
      <p:pic>
        <p:nvPicPr>
          <p:cNvPr id="17" name="図 16">
            <a:extLst>
              <a:ext uri="{FF2B5EF4-FFF2-40B4-BE49-F238E27FC236}">
                <a16:creationId xmlns:a16="http://schemas.microsoft.com/office/drawing/2014/main" id="{BD87B704-F914-4E33-A8B2-D65A8339A3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172" y="393212"/>
            <a:ext cx="654609" cy="897360"/>
          </a:xfrm>
          <a:prstGeom prst="rect">
            <a:avLst/>
          </a:prstGeom>
        </p:spPr>
      </p:pic>
      <p:sp>
        <p:nvSpPr>
          <p:cNvPr id="13" name="テキスト ボックス 12"/>
          <p:cNvSpPr txBox="1"/>
          <p:nvPr/>
        </p:nvSpPr>
        <p:spPr>
          <a:xfrm>
            <a:off x="67732" y="285545"/>
            <a:ext cx="5068938" cy="1015663"/>
          </a:xfrm>
          <a:prstGeom prst="rect">
            <a:avLst/>
          </a:prstGeom>
          <a:noFill/>
          <a:ln w="9525" cmpd="sng">
            <a:solidFill>
              <a:schemeClr val="tx1"/>
            </a:solidFill>
          </a:ln>
          <a:effectLst>
            <a:outerShdw blurRad="50800" dist="38100" dir="5400000" algn="t" rotWithShape="0">
              <a:prstClr val="black">
                <a:alpha val="40000"/>
              </a:prstClr>
            </a:outerShdw>
          </a:effectLst>
        </p:spPr>
        <p:txBody>
          <a:bodyPr wrap="square" rtlCol="0">
            <a:spAutoFit/>
          </a:bodyPr>
          <a:lstStyle/>
          <a:p>
            <a:r>
              <a:rPr kumimoji="1" lang="ja-JP" altLang="en-US" sz="6000" dirty="0">
                <a:latin typeface="HGP創英角ｺﾞｼｯｸUB" panose="020B0900000000000000" pitchFamily="50" charset="-128"/>
                <a:ea typeface="HGP創英角ｺﾞｼｯｸUB" panose="020B0900000000000000" pitchFamily="50" charset="-128"/>
              </a:rPr>
              <a:t>　 うぶやまの風</a:t>
            </a:r>
          </a:p>
        </p:txBody>
      </p:sp>
      <p:sp>
        <p:nvSpPr>
          <p:cNvPr id="14" name="テキスト ボックス 13"/>
          <p:cNvSpPr txBox="1"/>
          <p:nvPr/>
        </p:nvSpPr>
        <p:spPr>
          <a:xfrm>
            <a:off x="-17628" y="1360580"/>
            <a:ext cx="6807388" cy="492443"/>
          </a:xfrm>
          <a:prstGeom prst="rect">
            <a:avLst/>
          </a:prstGeom>
          <a:noFill/>
        </p:spPr>
        <p:txBody>
          <a:bodyPr wrap="square" rtlCol="0">
            <a:spAutoFit/>
          </a:bodyPr>
          <a:lstStyle/>
          <a:p>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学校教育目標</a:t>
            </a: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　学び</a:t>
            </a:r>
            <a:r>
              <a:rPr kumimoji="1" lang="ja-JP" altLang="en-US" sz="1400" dirty="0">
                <a:solidFill>
                  <a:srgbClr val="FF0000"/>
                </a:solidFill>
                <a:latin typeface="BIZ UDPゴシック" panose="020B0400000000000000" pitchFamily="50" charset="-128"/>
                <a:ea typeface="BIZ UDPゴシック" panose="020B0400000000000000" pitchFamily="50" charset="-128"/>
              </a:rPr>
              <a:t>合い</a:t>
            </a:r>
            <a:r>
              <a:rPr kumimoji="1" lang="ja-JP" altLang="en-US" sz="1400" dirty="0">
                <a:latin typeface="BIZ UDPゴシック" panose="020B0400000000000000" pitchFamily="50" charset="-128"/>
                <a:ea typeface="BIZ UDPゴシック" panose="020B0400000000000000" pitchFamily="50" charset="-128"/>
              </a:rPr>
              <a:t>　支え</a:t>
            </a:r>
            <a:r>
              <a:rPr kumimoji="1" lang="ja-JP" altLang="en-US" sz="1400" dirty="0">
                <a:solidFill>
                  <a:srgbClr val="FF0000"/>
                </a:solidFill>
                <a:latin typeface="BIZ UDPゴシック" panose="020B0400000000000000" pitchFamily="50" charset="-128"/>
                <a:ea typeface="BIZ UDPゴシック" panose="020B0400000000000000" pitchFamily="50" charset="-128"/>
              </a:rPr>
              <a:t>合い</a:t>
            </a:r>
            <a:r>
              <a:rPr kumimoji="1" lang="ja-JP" altLang="en-US" sz="1400" dirty="0">
                <a:latin typeface="BIZ UDPゴシック" panose="020B0400000000000000" pitchFamily="50" charset="-128"/>
                <a:ea typeface="BIZ UDPゴシック" panose="020B0400000000000000" pitchFamily="50" charset="-128"/>
              </a:rPr>
              <a:t>　きたえ</a:t>
            </a:r>
            <a:r>
              <a:rPr kumimoji="1" lang="ja-JP" altLang="en-US" sz="1400" dirty="0">
                <a:solidFill>
                  <a:srgbClr val="FF0000"/>
                </a:solidFill>
                <a:latin typeface="BIZ UDPゴシック" panose="020B0400000000000000" pitchFamily="50" charset="-128"/>
                <a:ea typeface="BIZ UDPゴシック" panose="020B0400000000000000" pitchFamily="50" charset="-128"/>
              </a:rPr>
              <a:t>合う</a:t>
            </a:r>
            <a:r>
              <a:rPr kumimoji="1" lang="ja-JP" altLang="en-US" sz="1400" dirty="0">
                <a:latin typeface="BIZ UDPゴシック" panose="020B0400000000000000" pitchFamily="50" charset="-128"/>
                <a:ea typeface="BIZ UDPゴシック" panose="020B0400000000000000" pitchFamily="50" charset="-128"/>
              </a:rPr>
              <a:t>産山の子ども</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～「合い」とは仲間との高め</a:t>
            </a:r>
            <a:r>
              <a:rPr kumimoji="1" lang="ja-JP" altLang="en-US" sz="1200" dirty="0">
                <a:solidFill>
                  <a:srgbClr val="FF0000"/>
                </a:solidFill>
                <a:latin typeface="BIZ UDPゴシック" panose="020B0400000000000000" pitchFamily="50" charset="-128"/>
                <a:ea typeface="BIZ UDPゴシック" panose="020B0400000000000000" pitchFamily="50" charset="-128"/>
              </a:rPr>
              <a:t>合い</a:t>
            </a:r>
            <a:r>
              <a:rPr kumimoji="1" lang="ja-JP" altLang="en-US" sz="1200" dirty="0">
                <a:latin typeface="BIZ UDPゴシック" panose="020B0400000000000000" pitchFamily="50" charset="-128"/>
                <a:ea typeface="BIZ UDPゴシック" panose="020B0400000000000000" pitchFamily="50" charset="-128"/>
              </a:rPr>
              <a:t>、集団の中での育ち</a:t>
            </a:r>
            <a:r>
              <a:rPr kumimoji="1" lang="ja-JP" altLang="en-US" sz="1200" dirty="0">
                <a:solidFill>
                  <a:srgbClr val="FF0000"/>
                </a:solidFill>
                <a:latin typeface="BIZ UDPゴシック" panose="020B0400000000000000" pitchFamily="50" charset="-128"/>
                <a:ea typeface="BIZ UDPゴシック" panose="020B0400000000000000" pitchFamily="50" charset="-128"/>
              </a:rPr>
              <a:t>合い、</a:t>
            </a:r>
            <a:r>
              <a:rPr kumimoji="1" lang="ja-JP" altLang="en-US" sz="1200" dirty="0">
                <a:latin typeface="BIZ UDPゴシック" panose="020B0400000000000000" pitchFamily="50" charset="-128"/>
                <a:ea typeface="BIZ UDPゴシック" panose="020B0400000000000000" pitchFamily="50" charset="-128"/>
              </a:rPr>
              <a:t>教育的</a:t>
            </a:r>
            <a:r>
              <a:rPr kumimoji="1" lang="ja-JP" altLang="en-US" sz="1200" dirty="0">
                <a:solidFill>
                  <a:srgbClr val="FF0000"/>
                </a:solidFill>
                <a:latin typeface="BIZ UDPゴシック" panose="020B0400000000000000" pitchFamily="50" charset="-128"/>
                <a:ea typeface="BIZ UDPゴシック" panose="020B0400000000000000" pitchFamily="50" charset="-128"/>
              </a:rPr>
              <a:t>愛</a:t>
            </a:r>
            <a:r>
              <a:rPr kumimoji="1" lang="ja-JP" altLang="en-US" sz="1200" dirty="0">
                <a:latin typeface="BIZ UDPゴシック" panose="020B0400000000000000" pitchFamily="50" charset="-128"/>
                <a:ea typeface="BIZ UDPゴシック" panose="020B0400000000000000" pitchFamily="50" charset="-128"/>
              </a:rPr>
              <a:t>情による導き～</a:t>
            </a:r>
          </a:p>
        </p:txBody>
      </p:sp>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201" y="270744"/>
            <a:ext cx="685085" cy="685085"/>
          </a:xfrm>
          <a:prstGeom prst="rect">
            <a:avLst/>
          </a:prstGeom>
        </p:spPr>
      </p:pic>
      <p:sp>
        <p:nvSpPr>
          <p:cNvPr id="27" name="テキスト ボックス 26"/>
          <p:cNvSpPr txBox="1"/>
          <p:nvPr/>
        </p:nvSpPr>
        <p:spPr>
          <a:xfrm>
            <a:off x="5191679" y="931329"/>
            <a:ext cx="1847295" cy="261610"/>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産山学園</a:t>
            </a:r>
            <a:r>
              <a:rPr kumimoji="1" lang="en-US" altLang="ja-JP" sz="1050" dirty="0">
                <a:latin typeface="BIZ UDPゴシック" panose="020B0400000000000000" pitchFamily="50" charset="-128"/>
                <a:ea typeface="BIZ UDPゴシック" panose="020B0400000000000000" pitchFamily="50" charset="-128"/>
              </a:rPr>
              <a:t>HP</a:t>
            </a:r>
            <a:r>
              <a:rPr kumimoji="1" lang="ja-JP" altLang="en-US" sz="1050" dirty="0">
                <a:latin typeface="BIZ UDPゴシック" panose="020B0400000000000000" pitchFamily="50" charset="-128"/>
                <a:ea typeface="BIZ UDPゴシック" panose="020B0400000000000000" pitchFamily="50" charset="-128"/>
              </a:rPr>
              <a:t>も随時更新</a:t>
            </a:r>
          </a:p>
        </p:txBody>
      </p:sp>
      <p:pic>
        <p:nvPicPr>
          <p:cNvPr id="33" name="図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1208" y="326521"/>
            <a:ext cx="868552" cy="579034"/>
          </a:xfrm>
          <a:prstGeom prst="rect">
            <a:avLst/>
          </a:prstGeom>
        </p:spPr>
      </p:pic>
      <p:sp>
        <p:nvSpPr>
          <p:cNvPr id="28" name="四角形: 角度付き 33">
            <a:extLst>
              <a:ext uri="{FF2B5EF4-FFF2-40B4-BE49-F238E27FC236}">
                <a16:creationId xmlns:a16="http://schemas.microsoft.com/office/drawing/2014/main" id="{515DBA3B-FC14-5725-C5C7-C88AF4D6DE5A}"/>
              </a:ext>
            </a:extLst>
          </p:cNvPr>
          <p:cNvSpPr/>
          <p:nvPr/>
        </p:nvSpPr>
        <p:spPr>
          <a:xfrm>
            <a:off x="5229555" y="1374094"/>
            <a:ext cx="1192015" cy="235448"/>
          </a:xfrm>
          <a:prstGeom prst="beve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100" dirty="0">
                <a:latin typeface="UD デジタル 教科書体 NK-B" panose="02020700000000000000" pitchFamily="18" charset="-128"/>
                <a:ea typeface="UD デジタル 教科書体 NK-B" panose="02020700000000000000" pitchFamily="18" charset="-128"/>
              </a:rPr>
              <a:t>３つの合い言葉</a:t>
            </a:r>
          </a:p>
        </p:txBody>
      </p:sp>
      <p:sp>
        <p:nvSpPr>
          <p:cNvPr id="2" name="テキスト ボックス 2">
            <a:extLst>
              <a:ext uri="{FF2B5EF4-FFF2-40B4-BE49-F238E27FC236}">
                <a16:creationId xmlns:a16="http://schemas.microsoft.com/office/drawing/2014/main" id="{A700CDF0-D211-B1D7-D5E9-B5FD19AF5793}"/>
              </a:ext>
            </a:extLst>
          </p:cNvPr>
          <p:cNvSpPr txBox="1">
            <a:spLocks noChangeArrowheads="1"/>
          </p:cNvSpPr>
          <p:nvPr/>
        </p:nvSpPr>
        <p:spPr bwMode="auto">
          <a:xfrm>
            <a:off x="171459" y="1898187"/>
            <a:ext cx="6515081" cy="4278094"/>
          </a:xfrm>
          <a:prstGeom prst="rect">
            <a:avLst/>
          </a:prstGeom>
          <a:solidFill>
            <a:srgbClr val="FFFFFF"/>
          </a:solidFill>
          <a:ln w="9525">
            <a:solidFill>
              <a:schemeClr val="bg1">
                <a:lumMod val="65000"/>
              </a:schemeClr>
            </a:solidFill>
            <a:miter lim="800000"/>
            <a:headEnd/>
            <a:tailEnd/>
          </a:ln>
        </p:spPr>
        <p:txBody>
          <a:bodyPr rot="0" vert="horz" wrap="square" lIns="91440" tIns="45720" rIns="91440" bIns="45720" anchor="t" anchorCtr="0">
            <a:spAutoFit/>
          </a:bodyPr>
          <a:lstStyle/>
          <a:p>
            <a:pPr algn="ctr">
              <a:spcAft>
                <a:spcPts val="0"/>
              </a:spcAft>
            </a:pPr>
            <a:r>
              <a:rPr lang="ja-JP" altLang="en-US" sz="20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b="1" dirty="0">
                <a:latin typeface="BIZ UDPゴシック" panose="020B0400000000000000" pitchFamily="50" charset="-128"/>
                <a:ea typeface="BIZ UDPゴシック" panose="020B0400000000000000" pitchFamily="50" charset="-128"/>
              </a:rPr>
              <a:t>火災避難訓練実施！</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spcAft>
                <a:spcPts val="0"/>
              </a:spcAft>
            </a:pPr>
            <a:r>
              <a:rPr lang="ja-JP" altLang="en-US" sz="1200" dirty="0">
                <a:latin typeface="BIZ UD明朝 Medium" panose="02020500000000000000" pitchFamily="17" charset="-128"/>
                <a:ea typeface="BIZ UD明朝 Medium" panose="02020500000000000000" pitchFamily="17" charset="-128"/>
              </a:rPr>
              <a:t>　火災避難訓練が行われました。今回は、出火場所を事前に知らせず、当日の放送のみで適切なルートで避難できるか検証しました。消防士の方から様々な視点でアドバイスをいただきました。特に、日頃から避難経路を意識することの大切さを丁寧に説明されました。</a:t>
            </a: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p:txBody>
      </p:sp>
      <p:pic>
        <p:nvPicPr>
          <p:cNvPr id="30" name="図 29">
            <a:extLst>
              <a:ext uri="{FF2B5EF4-FFF2-40B4-BE49-F238E27FC236}">
                <a16:creationId xmlns:a16="http://schemas.microsoft.com/office/drawing/2014/main" id="{FB12E0C1-4BCA-6D88-A8F3-3130019D6641}"/>
              </a:ext>
            </a:extLst>
          </p:cNvPr>
          <p:cNvPicPr>
            <a:picLocks noChangeAspect="1"/>
          </p:cNvPicPr>
          <p:nvPr/>
        </p:nvPicPr>
        <p:blipFill rotWithShape="1">
          <a:blip r:embed="rId5"/>
          <a:srcRect l="24534" t="-10085" b="1"/>
          <a:stretch/>
        </p:blipFill>
        <p:spPr>
          <a:xfrm>
            <a:off x="279718" y="1924866"/>
            <a:ext cx="1986404" cy="307995"/>
          </a:xfrm>
          <a:prstGeom prst="rect">
            <a:avLst/>
          </a:prstGeom>
        </p:spPr>
      </p:pic>
      <p:pic>
        <p:nvPicPr>
          <p:cNvPr id="32" name="図 31">
            <a:extLst>
              <a:ext uri="{FF2B5EF4-FFF2-40B4-BE49-F238E27FC236}">
                <a16:creationId xmlns:a16="http://schemas.microsoft.com/office/drawing/2014/main" id="{85663D01-3B8F-17CC-6467-E00DD9FED200}"/>
              </a:ext>
            </a:extLst>
          </p:cNvPr>
          <p:cNvPicPr>
            <a:picLocks noChangeAspect="1"/>
          </p:cNvPicPr>
          <p:nvPr/>
        </p:nvPicPr>
        <p:blipFill rotWithShape="1">
          <a:blip r:embed="rId6"/>
          <a:srcRect l="59957"/>
          <a:stretch/>
        </p:blipFill>
        <p:spPr>
          <a:xfrm>
            <a:off x="5099067" y="2016609"/>
            <a:ext cx="1574438" cy="216252"/>
          </a:xfrm>
          <a:prstGeom prst="rect">
            <a:avLst/>
          </a:prstGeom>
        </p:spPr>
      </p:pic>
      <p:pic>
        <p:nvPicPr>
          <p:cNvPr id="3" name="図 2">
            <a:extLst>
              <a:ext uri="{FF2B5EF4-FFF2-40B4-BE49-F238E27FC236}">
                <a16:creationId xmlns:a16="http://schemas.microsoft.com/office/drawing/2014/main" id="{EB0EE44B-1083-4159-8273-F371BA5B0EB8}"/>
              </a:ext>
            </a:extLst>
          </p:cNvPr>
          <p:cNvPicPr>
            <a:picLocks noChangeAspect="1"/>
          </p:cNvPicPr>
          <p:nvPr/>
        </p:nvPicPr>
        <p:blipFill>
          <a:blip r:embed="rId7"/>
          <a:stretch>
            <a:fillRect/>
          </a:stretch>
        </p:blipFill>
        <p:spPr>
          <a:xfrm>
            <a:off x="279718" y="2843357"/>
            <a:ext cx="2427504" cy="1617325"/>
          </a:xfrm>
          <a:prstGeom prst="rect">
            <a:avLst/>
          </a:prstGeom>
        </p:spPr>
      </p:pic>
      <p:pic>
        <p:nvPicPr>
          <p:cNvPr id="5" name="図 4">
            <a:extLst>
              <a:ext uri="{FF2B5EF4-FFF2-40B4-BE49-F238E27FC236}">
                <a16:creationId xmlns:a16="http://schemas.microsoft.com/office/drawing/2014/main" id="{538DF342-9E8F-40B5-8949-C1DEB412650C}"/>
              </a:ext>
            </a:extLst>
          </p:cNvPr>
          <p:cNvPicPr>
            <a:picLocks noChangeAspect="1"/>
          </p:cNvPicPr>
          <p:nvPr/>
        </p:nvPicPr>
        <p:blipFill>
          <a:blip r:embed="rId8"/>
          <a:stretch>
            <a:fillRect/>
          </a:stretch>
        </p:blipFill>
        <p:spPr>
          <a:xfrm>
            <a:off x="2405244" y="2843357"/>
            <a:ext cx="2427504" cy="1617324"/>
          </a:xfrm>
          <a:prstGeom prst="rect">
            <a:avLst/>
          </a:prstGeom>
        </p:spPr>
      </p:pic>
      <p:pic>
        <p:nvPicPr>
          <p:cNvPr id="8" name="図 7">
            <a:extLst>
              <a:ext uri="{FF2B5EF4-FFF2-40B4-BE49-F238E27FC236}">
                <a16:creationId xmlns:a16="http://schemas.microsoft.com/office/drawing/2014/main" id="{DFA15319-05B5-4CB2-AF3C-4E33FEBCB656}"/>
              </a:ext>
            </a:extLst>
          </p:cNvPr>
          <p:cNvPicPr>
            <a:picLocks noChangeAspect="1"/>
          </p:cNvPicPr>
          <p:nvPr/>
        </p:nvPicPr>
        <p:blipFill>
          <a:blip r:embed="rId9"/>
          <a:stretch>
            <a:fillRect/>
          </a:stretch>
        </p:blipFill>
        <p:spPr>
          <a:xfrm>
            <a:off x="279718" y="4460679"/>
            <a:ext cx="2427506" cy="1662487"/>
          </a:xfrm>
          <a:prstGeom prst="rect">
            <a:avLst/>
          </a:prstGeom>
        </p:spPr>
      </p:pic>
      <p:pic>
        <p:nvPicPr>
          <p:cNvPr id="10" name="図 9">
            <a:extLst>
              <a:ext uri="{FF2B5EF4-FFF2-40B4-BE49-F238E27FC236}">
                <a16:creationId xmlns:a16="http://schemas.microsoft.com/office/drawing/2014/main" id="{9E6A13F9-8953-4E74-8B69-479D08078935}"/>
              </a:ext>
            </a:extLst>
          </p:cNvPr>
          <p:cNvPicPr>
            <a:picLocks noChangeAspect="1"/>
          </p:cNvPicPr>
          <p:nvPr/>
        </p:nvPicPr>
        <p:blipFill>
          <a:blip r:embed="rId10"/>
          <a:stretch>
            <a:fillRect/>
          </a:stretch>
        </p:blipFill>
        <p:spPr>
          <a:xfrm>
            <a:off x="2432450" y="4460678"/>
            <a:ext cx="2427504" cy="1662485"/>
          </a:xfrm>
          <a:prstGeom prst="rect">
            <a:avLst/>
          </a:prstGeom>
        </p:spPr>
      </p:pic>
      <p:pic>
        <p:nvPicPr>
          <p:cNvPr id="12" name="図 11">
            <a:extLst>
              <a:ext uri="{FF2B5EF4-FFF2-40B4-BE49-F238E27FC236}">
                <a16:creationId xmlns:a16="http://schemas.microsoft.com/office/drawing/2014/main" id="{446A82B6-5F4E-4EB4-8CAF-1A4227F541AC}"/>
              </a:ext>
            </a:extLst>
          </p:cNvPr>
          <p:cNvPicPr>
            <a:picLocks noChangeAspect="1"/>
          </p:cNvPicPr>
          <p:nvPr/>
        </p:nvPicPr>
        <p:blipFill>
          <a:blip r:embed="rId11"/>
          <a:stretch>
            <a:fillRect/>
          </a:stretch>
        </p:blipFill>
        <p:spPr>
          <a:xfrm>
            <a:off x="4399186" y="4460675"/>
            <a:ext cx="2279484" cy="1662484"/>
          </a:xfrm>
          <a:prstGeom prst="rect">
            <a:avLst/>
          </a:prstGeom>
        </p:spPr>
      </p:pic>
      <p:pic>
        <p:nvPicPr>
          <p:cNvPr id="19" name="図 18">
            <a:extLst>
              <a:ext uri="{FF2B5EF4-FFF2-40B4-BE49-F238E27FC236}">
                <a16:creationId xmlns:a16="http://schemas.microsoft.com/office/drawing/2014/main" id="{E6EE5DC7-E77F-412B-B7E9-5D40D821CD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5551" y="2843356"/>
            <a:ext cx="2236384" cy="1617324"/>
          </a:xfrm>
          <a:prstGeom prst="rect">
            <a:avLst/>
          </a:prstGeom>
        </p:spPr>
      </p:pic>
      <p:sp>
        <p:nvSpPr>
          <p:cNvPr id="34" name="テキスト ボックス 2">
            <a:extLst>
              <a:ext uri="{FF2B5EF4-FFF2-40B4-BE49-F238E27FC236}">
                <a16:creationId xmlns:a16="http://schemas.microsoft.com/office/drawing/2014/main" id="{103E18BC-FB34-4FCA-9518-2CFBC660B075}"/>
              </a:ext>
            </a:extLst>
          </p:cNvPr>
          <p:cNvSpPr txBox="1">
            <a:spLocks noChangeArrowheads="1"/>
          </p:cNvSpPr>
          <p:nvPr/>
        </p:nvSpPr>
        <p:spPr bwMode="auto">
          <a:xfrm>
            <a:off x="171459" y="6211419"/>
            <a:ext cx="6515081" cy="3539430"/>
          </a:xfrm>
          <a:prstGeom prst="rect">
            <a:avLst/>
          </a:prstGeom>
          <a:solidFill>
            <a:srgbClr val="FFFFFF"/>
          </a:solidFill>
          <a:ln w="9525">
            <a:solidFill>
              <a:schemeClr val="bg1">
                <a:lumMod val="65000"/>
              </a:schemeClr>
            </a:solidFill>
            <a:miter lim="800000"/>
            <a:headEnd/>
            <a:tailEnd/>
          </a:ln>
        </p:spPr>
        <p:txBody>
          <a:bodyPr rot="0" vert="horz" wrap="square" lIns="91440" tIns="45720" rIns="91440" bIns="45720" anchor="t" anchorCtr="0">
            <a:spAutoFit/>
          </a:bodyPr>
          <a:lstStyle/>
          <a:p>
            <a:pPr algn="ctr">
              <a:spcAft>
                <a:spcPts val="0"/>
              </a:spcAft>
            </a:pPr>
            <a:r>
              <a:rPr lang="ja-JP" altLang="en-US" sz="2000" b="1" kern="100" dirty="0">
                <a:latin typeface="BIZ UDPゴシック" panose="020B0400000000000000" pitchFamily="50" charset="-128"/>
                <a:ea typeface="BIZ UDPゴシック" panose="020B0400000000000000" pitchFamily="50" charset="-128"/>
                <a:cs typeface="Times New Roman" panose="02020603050405020304" pitchFamily="18" charset="0"/>
              </a:rPr>
              <a:t>　　雨の日の昼休みの様子</a:t>
            </a:r>
            <a:r>
              <a:rPr lang="ja-JP" altLang="en-US" b="1" dirty="0">
                <a:latin typeface="BIZ UD明朝 Medium" panose="02020500000000000000" pitchFamily="17" charset="-128"/>
                <a:ea typeface="BIZ UD明朝 Medium" panose="02020500000000000000" pitchFamily="17" charset="-128"/>
              </a:rPr>
              <a:t>！</a:t>
            </a:r>
            <a:endParaRPr lang="en-US" altLang="ja-JP"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spcAft>
                <a:spcPts val="0"/>
              </a:spcAft>
            </a:pPr>
            <a:r>
              <a:rPr lang="ja-JP" altLang="en-US" sz="1200" dirty="0">
                <a:latin typeface="BIZ UD明朝 Medium" panose="02020500000000000000" pitchFamily="17" charset="-128"/>
                <a:ea typeface="BIZ UD明朝 Medium" panose="02020500000000000000" pitchFamily="17" charset="-128"/>
              </a:rPr>
              <a:t>　１１月６日（月）、久しぶりにまとまった雨が降りました。昼休み、ふらっと学園を回ってみるとそれぞれがいろんな事を</a:t>
            </a:r>
            <a:r>
              <a:rPr lang="ja-JP" altLang="en-US" sz="1200">
                <a:latin typeface="BIZ UD明朝 Medium" panose="02020500000000000000" pitchFamily="17" charset="-128"/>
                <a:ea typeface="BIZ UD明朝 Medium" panose="02020500000000000000" pitchFamily="17" charset="-128"/>
              </a:rPr>
              <a:t>して楽しんでいました</a:t>
            </a:r>
            <a:r>
              <a:rPr lang="ja-JP" altLang="en-US" sz="1200" dirty="0">
                <a:latin typeface="BIZ UD明朝 Medium" panose="02020500000000000000" pitchFamily="17" charset="-128"/>
                <a:ea typeface="BIZ UD明朝 Medium" panose="02020500000000000000" pitchFamily="17" charset="-128"/>
              </a:rPr>
              <a:t>。</a:t>
            </a: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a:p>
            <a:pPr>
              <a:spcAft>
                <a:spcPts val="0"/>
              </a:spcAft>
            </a:pPr>
            <a:endParaRPr lang="en-US" altLang="ja-JP" sz="1200" dirty="0">
              <a:latin typeface="BIZ UD明朝 Medium" panose="02020500000000000000" pitchFamily="17" charset="-128"/>
              <a:ea typeface="BIZ UD明朝 Medium" panose="02020500000000000000" pitchFamily="17" charset="-128"/>
            </a:endParaRPr>
          </a:p>
        </p:txBody>
      </p:sp>
      <p:pic>
        <p:nvPicPr>
          <p:cNvPr id="35" name="図 34">
            <a:extLst>
              <a:ext uri="{FF2B5EF4-FFF2-40B4-BE49-F238E27FC236}">
                <a16:creationId xmlns:a16="http://schemas.microsoft.com/office/drawing/2014/main" id="{7E51AC44-8EB4-448E-B50C-ADE3BFED4177}"/>
              </a:ext>
            </a:extLst>
          </p:cNvPr>
          <p:cNvPicPr>
            <a:picLocks noChangeAspect="1"/>
          </p:cNvPicPr>
          <p:nvPr/>
        </p:nvPicPr>
        <p:blipFill rotWithShape="1">
          <a:blip r:embed="rId5"/>
          <a:srcRect l="24534" t="-10085" b="1"/>
          <a:stretch/>
        </p:blipFill>
        <p:spPr>
          <a:xfrm>
            <a:off x="279718" y="6225018"/>
            <a:ext cx="1883037" cy="307995"/>
          </a:xfrm>
          <a:prstGeom prst="rect">
            <a:avLst/>
          </a:prstGeom>
        </p:spPr>
      </p:pic>
      <p:pic>
        <p:nvPicPr>
          <p:cNvPr id="36" name="図 35">
            <a:extLst>
              <a:ext uri="{FF2B5EF4-FFF2-40B4-BE49-F238E27FC236}">
                <a16:creationId xmlns:a16="http://schemas.microsoft.com/office/drawing/2014/main" id="{43FDFC38-5547-4A3E-AC31-0D1317973581}"/>
              </a:ext>
            </a:extLst>
          </p:cNvPr>
          <p:cNvPicPr>
            <a:picLocks noChangeAspect="1"/>
          </p:cNvPicPr>
          <p:nvPr/>
        </p:nvPicPr>
        <p:blipFill rotWithShape="1">
          <a:blip r:embed="rId6"/>
          <a:srcRect l="59957"/>
          <a:stretch/>
        </p:blipFill>
        <p:spPr>
          <a:xfrm>
            <a:off x="5003844" y="6323015"/>
            <a:ext cx="1574438" cy="216252"/>
          </a:xfrm>
          <a:prstGeom prst="rect">
            <a:avLst/>
          </a:prstGeom>
        </p:spPr>
      </p:pic>
      <p:pic>
        <p:nvPicPr>
          <p:cNvPr id="20" name="図 19">
            <a:extLst>
              <a:ext uri="{FF2B5EF4-FFF2-40B4-BE49-F238E27FC236}">
                <a16:creationId xmlns:a16="http://schemas.microsoft.com/office/drawing/2014/main" id="{BAE24CAF-D095-4926-A266-211CC785BA67}"/>
              </a:ext>
            </a:extLst>
          </p:cNvPr>
          <p:cNvPicPr>
            <a:picLocks noChangeAspect="1"/>
          </p:cNvPicPr>
          <p:nvPr/>
        </p:nvPicPr>
        <p:blipFill>
          <a:blip r:embed="rId13"/>
          <a:stretch>
            <a:fillRect/>
          </a:stretch>
        </p:blipFill>
        <p:spPr>
          <a:xfrm>
            <a:off x="279718" y="6956073"/>
            <a:ext cx="2021735" cy="1346981"/>
          </a:xfrm>
          <a:prstGeom prst="rect">
            <a:avLst/>
          </a:prstGeom>
        </p:spPr>
      </p:pic>
      <p:pic>
        <p:nvPicPr>
          <p:cNvPr id="22" name="図 21">
            <a:extLst>
              <a:ext uri="{FF2B5EF4-FFF2-40B4-BE49-F238E27FC236}">
                <a16:creationId xmlns:a16="http://schemas.microsoft.com/office/drawing/2014/main" id="{AAE74B7B-5328-49E8-BD47-34587D70AA99}"/>
              </a:ext>
            </a:extLst>
          </p:cNvPr>
          <p:cNvPicPr>
            <a:picLocks noChangeAspect="1"/>
          </p:cNvPicPr>
          <p:nvPr/>
        </p:nvPicPr>
        <p:blipFill>
          <a:blip r:embed="rId14"/>
          <a:stretch>
            <a:fillRect/>
          </a:stretch>
        </p:blipFill>
        <p:spPr>
          <a:xfrm>
            <a:off x="2301453" y="6956073"/>
            <a:ext cx="2495288" cy="1662486"/>
          </a:xfrm>
          <a:prstGeom prst="rect">
            <a:avLst/>
          </a:prstGeom>
        </p:spPr>
      </p:pic>
      <p:pic>
        <p:nvPicPr>
          <p:cNvPr id="24" name="図 23">
            <a:extLst>
              <a:ext uri="{FF2B5EF4-FFF2-40B4-BE49-F238E27FC236}">
                <a16:creationId xmlns:a16="http://schemas.microsoft.com/office/drawing/2014/main" id="{CC82A2FB-00B6-4E04-AA0F-87BE16110C04}"/>
              </a:ext>
            </a:extLst>
          </p:cNvPr>
          <p:cNvPicPr>
            <a:picLocks noChangeAspect="1"/>
          </p:cNvPicPr>
          <p:nvPr/>
        </p:nvPicPr>
        <p:blipFill>
          <a:blip r:embed="rId15"/>
          <a:stretch>
            <a:fillRect/>
          </a:stretch>
        </p:blipFill>
        <p:spPr>
          <a:xfrm>
            <a:off x="4195067" y="6946551"/>
            <a:ext cx="2427504" cy="1617325"/>
          </a:xfrm>
          <a:prstGeom prst="rect">
            <a:avLst/>
          </a:prstGeom>
        </p:spPr>
      </p:pic>
      <p:pic>
        <p:nvPicPr>
          <p:cNvPr id="29" name="図 28">
            <a:extLst>
              <a:ext uri="{FF2B5EF4-FFF2-40B4-BE49-F238E27FC236}">
                <a16:creationId xmlns:a16="http://schemas.microsoft.com/office/drawing/2014/main" id="{883C3324-04B1-44F2-8305-F930738BEC6A}"/>
              </a:ext>
            </a:extLst>
          </p:cNvPr>
          <p:cNvPicPr>
            <a:picLocks noChangeAspect="1"/>
          </p:cNvPicPr>
          <p:nvPr/>
        </p:nvPicPr>
        <p:blipFill>
          <a:blip r:embed="rId16"/>
          <a:stretch>
            <a:fillRect/>
          </a:stretch>
        </p:blipFill>
        <p:spPr>
          <a:xfrm>
            <a:off x="279719" y="8178142"/>
            <a:ext cx="2306944" cy="1537002"/>
          </a:xfrm>
          <a:prstGeom prst="rect">
            <a:avLst/>
          </a:prstGeom>
        </p:spPr>
      </p:pic>
      <p:pic>
        <p:nvPicPr>
          <p:cNvPr id="31" name="図 30">
            <a:extLst>
              <a:ext uri="{FF2B5EF4-FFF2-40B4-BE49-F238E27FC236}">
                <a16:creationId xmlns:a16="http://schemas.microsoft.com/office/drawing/2014/main" id="{4A0B1FF5-1F0C-41BD-B26E-3CC275191231}"/>
              </a:ext>
            </a:extLst>
          </p:cNvPr>
          <p:cNvPicPr>
            <a:picLocks noChangeAspect="1"/>
          </p:cNvPicPr>
          <p:nvPr/>
        </p:nvPicPr>
        <p:blipFill>
          <a:blip r:embed="rId17"/>
          <a:stretch>
            <a:fillRect/>
          </a:stretch>
        </p:blipFill>
        <p:spPr>
          <a:xfrm>
            <a:off x="2301453" y="8192173"/>
            <a:ext cx="2285885" cy="1522971"/>
          </a:xfrm>
          <a:prstGeom prst="rect">
            <a:avLst/>
          </a:prstGeom>
        </p:spPr>
      </p:pic>
      <p:pic>
        <p:nvPicPr>
          <p:cNvPr id="37" name="図 36">
            <a:extLst>
              <a:ext uri="{FF2B5EF4-FFF2-40B4-BE49-F238E27FC236}">
                <a16:creationId xmlns:a16="http://schemas.microsoft.com/office/drawing/2014/main" id="{BD746303-E32F-46A0-ABC9-7FC25F15B7F4}"/>
              </a:ext>
            </a:extLst>
          </p:cNvPr>
          <p:cNvPicPr>
            <a:picLocks noChangeAspect="1"/>
          </p:cNvPicPr>
          <p:nvPr/>
        </p:nvPicPr>
        <p:blipFill>
          <a:blip r:embed="rId18"/>
          <a:stretch>
            <a:fillRect/>
          </a:stretch>
        </p:blipFill>
        <p:spPr>
          <a:xfrm>
            <a:off x="4195067" y="8192082"/>
            <a:ext cx="2427504" cy="1522971"/>
          </a:xfrm>
          <a:prstGeom prst="rect">
            <a:avLst/>
          </a:prstGeom>
        </p:spPr>
      </p:pic>
    </p:spTree>
    <p:extLst>
      <p:ext uri="{BB962C8B-B14F-4D97-AF65-F5344CB8AC3E}">
        <p14:creationId xmlns:p14="http://schemas.microsoft.com/office/powerpoint/2010/main" val="314610946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49976</TotalTime>
  <Words>209</Words>
  <Application>Microsoft Office PowerPoint</Application>
  <PresentationFormat>A4 210 x 297 mm</PresentationFormat>
  <Paragraphs>39</Paragraphs>
  <Slides>1</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vt:i4>
      </vt:variant>
    </vt:vector>
  </HeadingPairs>
  <TitlesOfParts>
    <vt:vector size="12" baseType="lpstr">
      <vt:lpstr>BIZ UDPゴシック</vt:lpstr>
      <vt:lpstr>BIZ UD明朝 Medium</vt:lpstr>
      <vt:lpstr>HGP創英角ｺﾞｼｯｸUB</vt:lpstr>
      <vt:lpstr>UD デジタル 教科書体 NK-B</vt:lpstr>
      <vt:lpstr>游ゴシック</vt:lpstr>
      <vt:lpstr>游ゴシック Light</vt:lpstr>
      <vt:lpstr>Arial</vt:lpstr>
      <vt:lpstr>Calibri</vt:lpstr>
      <vt:lpstr>Calibri Light</vt:lpstr>
      <vt:lpstr>Times New Roman</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kocho</dc:creator>
  <cp:lastModifiedBy>imamura-t</cp:lastModifiedBy>
  <cp:revision>1949</cp:revision>
  <cp:lastPrinted>2023-11-08T04:22:29Z</cp:lastPrinted>
  <dcterms:created xsi:type="dcterms:W3CDTF">2020-03-19T00:21:41Z</dcterms:created>
  <dcterms:modified xsi:type="dcterms:W3CDTF">2023-11-08T04:26:00Z</dcterms:modified>
</cp:coreProperties>
</file>