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7200900" cy="10080625"/>
  <p:notesSz cx="6888163" cy="10020300"/>
  <p:defaultTextStyle>
    <a:defPPr>
      <a:defRPr lang="ja-JP"/>
    </a:defPPr>
    <a:lvl1pPr marL="0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38866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77733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316599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55465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94331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633198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3072064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510930" algn="l" defTabSz="877733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8469" autoAdjust="0"/>
  </p:normalViewPr>
  <p:slideViewPr>
    <p:cSldViewPr>
      <p:cViewPr>
        <p:scale>
          <a:sx n="96" d="100"/>
          <a:sy n="96" d="100"/>
        </p:scale>
        <p:origin x="1646" y="58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22"/>
            <a:ext cx="2984871" cy="501017"/>
          </a:xfrm>
          <a:prstGeom prst="rect">
            <a:avLst/>
          </a:prstGeom>
        </p:spPr>
        <p:txBody>
          <a:bodyPr vert="horz" lIns="92263" tIns="46133" rIns="92263" bIns="4613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711" y="22"/>
            <a:ext cx="2984871" cy="501017"/>
          </a:xfrm>
          <a:prstGeom prst="rect">
            <a:avLst/>
          </a:prstGeom>
        </p:spPr>
        <p:txBody>
          <a:bodyPr vert="horz" lIns="92263" tIns="46133" rIns="92263" bIns="46133" rtlCol="0"/>
          <a:lstStyle>
            <a:lvl1pPr algn="r">
              <a:defRPr sz="1200"/>
            </a:lvl1pPr>
          </a:lstStyle>
          <a:p>
            <a:fld id="{DDD7204E-4AA5-4668-8803-EC2E72083EE4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752475"/>
            <a:ext cx="2681287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3" tIns="46133" rIns="92263" bIns="4613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20" y="4759645"/>
            <a:ext cx="5510530" cy="4509136"/>
          </a:xfrm>
          <a:prstGeom prst="rect">
            <a:avLst/>
          </a:prstGeom>
        </p:spPr>
        <p:txBody>
          <a:bodyPr vert="horz" lIns="92263" tIns="46133" rIns="92263" bIns="4613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517567"/>
            <a:ext cx="2984871" cy="501017"/>
          </a:xfrm>
          <a:prstGeom prst="rect">
            <a:avLst/>
          </a:prstGeom>
        </p:spPr>
        <p:txBody>
          <a:bodyPr vert="horz" lIns="92263" tIns="46133" rIns="92263" bIns="4613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711" y="9517567"/>
            <a:ext cx="2984871" cy="501017"/>
          </a:xfrm>
          <a:prstGeom prst="rect">
            <a:avLst/>
          </a:prstGeom>
        </p:spPr>
        <p:txBody>
          <a:bodyPr vert="horz" lIns="92263" tIns="46133" rIns="92263" bIns="46133" rtlCol="0" anchor="b"/>
          <a:lstStyle>
            <a:lvl1pPr algn="r">
              <a:defRPr sz="1200"/>
            </a:lvl1pPr>
          </a:lstStyle>
          <a:p>
            <a:fld id="{A7E8E5E2-A69E-45BF-8430-B7C16ED0C9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89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38866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877733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16599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755465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194331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633198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072064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510930" algn="l" defTabSz="87773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B3596-8174-83E2-CC1A-45C147E7F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C43ED0-CACB-3B3B-45C7-8CE9D4F511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31F744-6C73-2A08-A54E-C147582A4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F742B6-D2F1-8C8D-55D7-7472AE3FD8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8E5E2-A69E-45BF-8430-B7C16ED0C9C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31528"/>
            <a:ext cx="6120765" cy="2160801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8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7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16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55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94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33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72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10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318041" y="613706"/>
            <a:ext cx="1338918" cy="13095479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7537" y="613706"/>
            <a:ext cx="3900487" cy="13095479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1" y="6477735"/>
            <a:ext cx="6120765" cy="2002124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8821" y="4272600"/>
            <a:ext cx="6120765" cy="2205136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388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777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1659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554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94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331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0720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109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7539" y="3581889"/>
            <a:ext cx="2619077" cy="1012729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036629" y="3581889"/>
            <a:ext cx="2620328" cy="1012729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5" y="2256474"/>
            <a:ext cx="3181648" cy="94039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866" indent="0">
              <a:buNone/>
              <a:defRPr sz="1900" b="1"/>
            </a:lvl2pPr>
            <a:lvl3pPr marL="877733" indent="0">
              <a:buNone/>
              <a:defRPr sz="1700" b="1"/>
            </a:lvl3pPr>
            <a:lvl4pPr marL="1316599" indent="0">
              <a:buNone/>
              <a:defRPr sz="1500" b="1"/>
            </a:lvl4pPr>
            <a:lvl5pPr marL="1755465" indent="0">
              <a:buNone/>
              <a:defRPr sz="1500" b="1"/>
            </a:lvl5pPr>
            <a:lvl6pPr marL="2194331" indent="0">
              <a:buNone/>
              <a:defRPr sz="1500" b="1"/>
            </a:lvl6pPr>
            <a:lvl7pPr marL="2633198" indent="0">
              <a:buNone/>
              <a:defRPr sz="1500" b="1"/>
            </a:lvl7pPr>
            <a:lvl8pPr marL="3072064" indent="0">
              <a:buNone/>
              <a:defRPr sz="1500" b="1"/>
            </a:lvl8pPr>
            <a:lvl9pPr marL="3510930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0045" y="3196866"/>
            <a:ext cx="3181648" cy="580802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866" indent="0">
              <a:buNone/>
              <a:defRPr sz="1900" b="1"/>
            </a:lvl2pPr>
            <a:lvl3pPr marL="877733" indent="0">
              <a:buNone/>
              <a:defRPr sz="1700" b="1"/>
            </a:lvl3pPr>
            <a:lvl4pPr marL="1316599" indent="0">
              <a:buNone/>
              <a:defRPr sz="1500" b="1"/>
            </a:lvl4pPr>
            <a:lvl5pPr marL="1755465" indent="0">
              <a:buNone/>
              <a:defRPr sz="1500" b="1"/>
            </a:lvl5pPr>
            <a:lvl6pPr marL="2194331" indent="0">
              <a:buNone/>
              <a:defRPr sz="1500" b="1"/>
            </a:lvl6pPr>
            <a:lvl7pPr marL="2633198" indent="0">
              <a:buNone/>
              <a:defRPr sz="1500" b="1"/>
            </a:lvl7pPr>
            <a:lvl8pPr marL="3072064" indent="0">
              <a:buNone/>
              <a:defRPr sz="1500" b="1"/>
            </a:lvl8pPr>
            <a:lvl9pPr marL="3510930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57958" y="3196866"/>
            <a:ext cx="3182898" cy="5808027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01358"/>
            <a:ext cx="2369046" cy="17081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3" cy="860353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60046" y="2109465"/>
            <a:ext cx="2369046" cy="6895429"/>
          </a:xfrm>
        </p:spPr>
        <p:txBody>
          <a:bodyPr/>
          <a:lstStyle>
            <a:lvl1pPr marL="0" indent="0">
              <a:buNone/>
              <a:defRPr sz="1300"/>
            </a:lvl1pPr>
            <a:lvl2pPr marL="438866" indent="0">
              <a:buNone/>
              <a:defRPr sz="1200"/>
            </a:lvl2pPr>
            <a:lvl3pPr marL="877733" indent="0">
              <a:buNone/>
              <a:defRPr sz="1000"/>
            </a:lvl3pPr>
            <a:lvl4pPr marL="1316599" indent="0">
              <a:buNone/>
              <a:defRPr sz="900"/>
            </a:lvl4pPr>
            <a:lvl5pPr marL="1755465" indent="0">
              <a:buNone/>
              <a:defRPr sz="900"/>
            </a:lvl5pPr>
            <a:lvl6pPr marL="2194331" indent="0">
              <a:buNone/>
              <a:defRPr sz="900"/>
            </a:lvl6pPr>
            <a:lvl7pPr marL="2633198" indent="0">
              <a:buNone/>
              <a:defRPr sz="900"/>
            </a:lvl7pPr>
            <a:lvl8pPr marL="3072064" indent="0">
              <a:buNone/>
              <a:defRPr sz="900"/>
            </a:lvl8pPr>
            <a:lvl9pPr marL="351093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056438"/>
            <a:ext cx="4320540" cy="83305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11426" y="900723"/>
            <a:ext cx="4320540" cy="6048375"/>
          </a:xfrm>
        </p:spPr>
        <p:txBody>
          <a:bodyPr/>
          <a:lstStyle>
            <a:lvl1pPr marL="0" indent="0">
              <a:buNone/>
              <a:defRPr sz="3100"/>
            </a:lvl1pPr>
            <a:lvl2pPr marL="438866" indent="0">
              <a:buNone/>
              <a:defRPr sz="2700"/>
            </a:lvl2pPr>
            <a:lvl3pPr marL="877733" indent="0">
              <a:buNone/>
              <a:defRPr sz="2300"/>
            </a:lvl3pPr>
            <a:lvl4pPr marL="1316599" indent="0">
              <a:buNone/>
              <a:defRPr sz="1900"/>
            </a:lvl4pPr>
            <a:lvl5pPr marL="1755465" indent="0">
              <a:buNone/>
              <a:defRPr sz="1900"/>
            </a:lvl5pPr>
            <a:lvl6pPr marL="2194331" indent="0">
              <a:buNone/>
              <a:defRPr sz="1900"/>
            </a:lvl6pPr>
            <a:lvl7pPr marL="2633198" indent="0">
              <a:buNone/>
              <a:defRPr sz="1900"/>
            </a:lvl7pPr>
            <a:lvl8pPr marL="3072064" indent="0">
              <a:buNone/>
              <a:defRPr sz="1900"/>
            </a:lvl8pPr>
            <a:lvl9pPr marL="3510930" indent="0">
              <a:buNone/>
              <a:defRPr sz="19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11426" y="7889491"/>
            <a:ext cx="4320540" cy="1183072"/>
          </a:xfrm>
        </p:spPr>
        <p:txBody>
          <a:bodyPr/>
          <a:lstStyle>
            <a:lvl1pPr marL="0" indent="0">
              <a:buNone/>
              <a:defRPr sz="1300"/>
            </a:lvl1pPr>
            <a:lvl2pPr marL="438866" indent="0">
              <a:buNone/>
              <a:defRPr sz="1200"/>
            </a:lvl2pPr>
            <a:lvl3pPr marL="877733" indent="0">
              <a:buNone/>
              <a:defRPr sz="1000"/>
            </a:lvl3pPr>
            <a:lvl4pPr marL="1316599" indent="0">
              <a:buNone/>
              <a:defRPr sz="900"/>
            </a:lvl4pPr>
            <a:lvl5pPr marL="1755465" indent="0">
              <a:buNone/>
              <a:defRPr sz="900"/>
            </a:lvl5pPr>
            <a:lvl6pPr marL="2194331" indent="0">
              <a:buNone/>
              <a:defRPr sz="900"/>
            </a:lvl6pPr>
            <a:lvl7pPr marL="2633198" indent="0">
              <a:buNone/>
              <a:defRPr sz="900"/>
            </a:lvl7pPr>
            <a:lvl8pPr marL="3072064" indent="0">
              <a:buNone/>
              <a:defRPr sz="900"/>
            </a:lvl8pPr>
            <a:lvl9pPr marL="351093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87773" tIns="43887" rIns="87773" bIns="43887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87773" tIns="43887" rIns="87773" bIns="4388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87773" tIns="43887" rIns="87773" bIns="4388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82E81-83CB-43C7-97E3-12F782B0E1AC}" type="datetimeFigureOut">
              <a:rPr kumimoji="1" lang="ja-JP" altLang="en-US" smtClean="0"/>
              <a:pPr/>
              <a:t>2025/10/2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87773" tIns="43887" rIns="87773" bIns="4388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87773" tIns="43887" rIns="87773" bIns="4388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0544E-5C6B-4717-ABDB-9D5DBB80981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77733" rtl="0" eaLnBrk="1" latinLnBrk="0" hangingPunct="1">
        <a:spcBef>
          <a:spcPct val="0"/>
        </a:spcBef>
        <a:buNone/>
        <a:defRPr kumimoji="1" sz="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50" indent="-329150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13158" indent="-274291" algn="l" defTabSz="877733" rtl="0" eaLnBrk="1" latinLnBrk="0" hangingPunct="1">
        <a:spcBef>
          <a:spcPct val="20000"/>
        </a:spcBef>
        <a:buFont typeface="Arial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166" indent="-219433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36032" indent="-219433" algn="l" defTabSz="877733" rtl="0" eaLnBrk="1" latinLnBrk="0" hangingPunct="1">
        <a:spcBef>
          <a:spcPct val="20000"/>
        </a:spcBef>
        <a:buFont typeface="Arial" pitchFamily="34" charset="0"/>
        <a:buChar char="–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898" indent="-219433" algn="l" defTabSz="877733" rtl="0" eaLnBrk="1" latinLnBrk="0" hangingPunct="1">
        <a:spcBef>
          <a:spcPct val="20000"/>
        </a:spcBef>
        <a:buFont typeface="Arial" pitchFamily="34" charset="0"/>
        <a:buChar char="»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3765" indent="-219433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631" indent="-219433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1497" indent="-219433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363" indent="-219433" algn="l" defTabSz="877733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8866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7733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6599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5465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4331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198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2064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0930" algn="l" defTabSz="877733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AF5AD-F36E-8429-077E-D2518D1E6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3CB96-B54B-9B26-17C4-ABEB3EDEAB0E}"/>
              </a:ext>
            </a:extLst>
          </p:cNvPr>
          <p:cNvSpPr/>
          <p:nvPr/>
        </p:nvSpPr>
        <p:spPr>
          <a:xfrm>
            <a:off x="395163" y="1583928"/>
            <a:ext cx="864094" cy="27521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気象庁から発表される気象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・防災情報（警戒レベル）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endParaRPr kumimoji="1" lang="ja-JP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7B78C724-0668-D184-C261-F56AE04CA182}"/>
              </a:ext>
            </a:extLst>
          </p:cNvPr>
          <p:cNvGrpSpPr/>
          <p:nvPr/>
        </p:nvGrpSpPr>
        <p:grpSpPr>
          <a:xfrm rot="16200000">
            <a:off x="950792" y="2511607"/>
            <a:ext cx="1350803" cy="576064"/>
            <a:chOff x="1584226" y="1583928"/>
            <a:chExt cx="3456384" cy="576064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A9241E46-CD30-A7B7-2A44-03A39FC5BEE4}"/>
                </a:ext>
              </a:extLst>
            </p:cNvPr>
            <p:cNvCxnSpPr/>
            <p:nvPr/>
          </p:nvCxnSpPr>
          <p:spPr>
            <a:xfrm>
              <a:off x="3240410" y="1583928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9998207B-E5F3-A36E-8A21-AC3827AC9E23}"/>
                </a:ext>
              </a:extLst>
            </p:cNvPr>
            <p:cNvCxnSpPr/>
            <p:nvPr/>
          </p:nvCxnSpPr>
          <p:spPr>
            <a:xfrm>
              <a:off x="1584226" y="1871960"/>
              <a:ext cx="345638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5B8D95D0-5032-5A2B-0127-7D8D6CE49A94}"/>
                </a:ext>
              </a:extLst>
            </p:cNvPr>
            <p:cNvCxnSpPr>
              <a:cxnSpLocks/>
            </p:cNvCxnSpPr>
            <p:nvPr/>
          </p:nvCxnSpPr>
          <p:spPr>
            <a:xfrm>
              <a:off x="1601199" y="1871960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54DD8B9-E770-DC28-1CA0-FC4365C4FC05}"/>
                </a:ext>
              </a:extLst>
            </p:cNvPr>
            <p:cNvCxnSpPr>
              <a:cxnSpLocks/>
            </p:cNvCxnSpPr>
            <p:nvPr/>
          </p:nvCxnSpPr>
          <p:spPr>
            <a:xfrm>
              <a:off x="5040610" y="1871960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CCA23D34-E1C2-57E8-34AD-1FD1571E95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357" y="1955475"/>
            <a:ext cx="2423128" cy="176693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0B1596C-CD92-3226-BF25-BF81936CFA1F}"/>
              </a:ext>
            </a:extLst>
          </p:cNvPr>
          <p:cNvSpPr/>
          <p:nvPr/>
        </p:nvSpPr>
        <p:spPr>
          <a:xfrm>
            <a:off x="2018445" y="1695671"/>
            <a:ext cx="2200786" cy="576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特別警報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避難指示あり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+mj-ea"/>
                <a:ea typeface="+mj-ea"/>
              </a:rPr>
              <a:t>警戒レベル４以上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05B8285-6B78-A7DD-9A2D-1F0D9EC9FE42}"/>
              </a:ext>
            </a:extLst>
          </p:cNvPr>
          <p:cNvSpPr/>
          <p:nvPr/>
        </p:nvSpPr>
        <p:spPr>
          <a:xfrm>
            <a:off x="1993130" y="2992725"/>
            <a:ext cx="2073745" cy="684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警報なし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注意報のみ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警戒レベル３以下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58A9125-0B82-AD39-B4BC-33A73567A5A7}"/>
              </a:ext>
            </a:extLst>
          </p:cNvPr>
          <p:cNvCxnSpPr>
            <a:cxnSpLocks/>
          </p:cNvCxnSpPr>
          <p:nvPr/>
        </p:nvCxnSpPr>
        <p:spPr>
          <a:xfrm>
            <a:off x="2160290" y="2519167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815E5726-B524-C952-9174-06B6FD193FD5}"/>
              </a:ext>
            </a:extLst>
          </p:cNvPr>
          <p:cNvSpPr/>
          <p:nvPr/>
        </p:nvSpPr>
        <p:spPr>
          <a:xfrm>
            <a:off x="2642194" y="3743691"/>
            <a:ext cx="1390304" cy="259878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原則 通常登校</a:t>
            </a:r>
            <a:endParaRPr kumimoji="1" lang="ja-JP" altLang="en-US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E3E4F5-013B-A363-083C-47F1F700A551}"/>
              </a:ext>
            </a:extLst>
          </p:cNvPr>
          <p:cNvSpPr txBox="1"/>
          <p:nvPr/>
        </p:nvSpPr>
        <p:spPr>
          <a:xfrm>
            <a:off x="449656" y="5421258"/>
            <a:ext cx="6384185" cy="452431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200" b="1" i="1" dirty="0">
                <a:latin typeface="+mj-ea"/>
                <a:ea typeface="+mj-ea"/>
              </a:rPr>
              <a:t>【</a:t>
            </a:r>
            <a:r>
              <a:rPr lang="ja-JP" altLang="en-US" sz="1200" b="1" i="1" dirty="0">
                <a:latin typeface="+mj-ea"/>
                <a:ea typeface="+mj-ea"/>
              </a:rPr>
              <a:t>悪天候時の休校等の判断手順</a:t>
            </a:r>
            <a:r>
              <a:rPr lang="en-US" altLang="ja-JP" sz="1200" b="1" i="1" dirty="0">
                <a:latin typeface="+mj-ea"/>
                <a:ea typeface="+mj-ea"/>
              </a:rPr>
              <a:t>】</a:t>
            </a:r>
            <a:r>
              <a:rPr lang="ja-JP" altLang="en-US" sz="1200" b="1" i="1" dirty="0">
                <a:latin typeface="+mj-ea"/>
                <a:ea typeface="+mj-ea"/>
              </a:rPr>
              <a:t>　</a:t>
            </a:r>
            <a:endParaRPr lang="en-US" altLang="ja-JP" sz="1200" b="1" i="1" dirty="0">
              <a:latin typeface="+mj-ea"/>
              <a:ea typeface="+mj-ea"/>
            </a:endParaRPr>
          </a:p>
          <a:p>
            <a:endParaRPr lang="en-US" altLang="ja-JP" sz="1200" b="1" i="1" dirty="0"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ja-JP" sz="1200" b="1" i="1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その他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○登下校の時間帯に雷の音が聞こえるなど、お子さまの安全に危険があると判断された場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合は、保護者のご判断とご責任のもと、自宅での待機（登校を見合わせる）をお願いし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ます。学校では、状況が落ち着くまで、児童生徒を校内で待機させます。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○保護者の皆様への緊急時等の連絡手段につきましては、教育委員会からは「よかナビ」、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「防災無線」、学校からは「学校安心メール」、「よかナビ」を基本としております。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お子さまの送迎に関わる全てのご家族や関係者の方々にも、これらの連絡手段への登録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をお願いいたします。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○確実な情報共有のため、ご理解とご協力をお願いいたします。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348EB9B-F292-CA29-F10A-0B9601EF57E0}"/>
              </a:ext>
            </a:extLst>
          </p:cNvPr>
          <p:cNvSpPr/>
          <p:nvPr/>
        </p:nvSpPr>
        <p:spPr>
          <a:xfrm>
            <a:off x="2650786" y="2376184"/>
            <a:ext cx="936104" cy="259878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自宅待機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78292C-824B-91AA-28C8-69CFC9090693}"/>
              </a:ext>
            </a:extLst>
          </p:cNvPr>
          <p:cNvSpPr/>
          <p:nvPr/>
        </p:nvSpPr>
        <p:spPr>
          <a:xfrm>
            <a:off x="2973117" y="2740362"/>
            <a:ext cx="936104" cy="259878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休校など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18A31A8-1D2A-94A9-E406-711008F7148A}"/>
              </a:ext>
            </a:extLst>
          </p:cNvPr>
          <p:cNvCxnSpPr>
            <a:cxnSpLocks/>
          </p:cNvCxnSpPr>
          <p:nvPr/>
        </p:nvCxnSpPr>
        <p:spPr>
          <a:xfrm>
            <a:off x="2160290" y="3882907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6B4E26BA-2F09-9680-36C5-1E46682323C6}"/>
              </a:ext>
            </a:extLst>
          </p:cNvPr>
          <p:cNvCxnSpPr>
            <a:cxnSpLocks/>
          </p:cNvCxnSpPr>
          <p:nvPr/>
        </p:nvCxnSpPr>
        <p:spPr>
          <a:xfrm>
            <a:off x="2457869" y="2870301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5C05138-DD88-3D8E-EC89-AA251A23D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720476"/>
              </p:ext>
            </p:extLst>
          </p:nvPr>
        </p:nvGraphicFramePr>
        <p:xfrm>
          <a:off x="567275" y="5742116"/>
          <a:ext cx="6153015" cy="237496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52416">
                  <a:extLst>
                    <a:ext uri="{9D8B030D-6E8A-4147-A177-3AD203B41FA5}">
                      <a16:colId xmlns:a16="http://schemas.microsoft.com/office/drawing/2014/main" val="306800242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476626866"/>
                    </a:ext>
                  </a:extLst>
                </a:gridCol>
                <a:gridCol w="2808311">
                  <a:extLst>
                    <a:ext uri="{9D8B030D-6E8A-4147-A177-3AD203B41FA5}">
                      <a16:colId xmlns:a16="http://schemas.microsoft.com/office/drawing/2014/main" val="746916943"/>
                    </a:ext>
                  </a:extLst>
                </a:gridCol>
              </a:tblGrid>
              <a:tr h="281552">
                <a:tc>
                  <a:txBody>
                    <a:bodyPr/>
                    <a:lstStyle/>
                    <a:p>
                      <a:endParaRPr kumimoji="1" lang="ja-JP" altLang="en-US" sz="1100" b="0" i="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dirty="0">
                          <a:latin typeface="+mj-ea"/>
                          <a:ea typeface="+mj-ea"/>
                        </a:rPr>
                        <a:t>苓北町教育委員会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dirty="0">
                          <a:latin typeface="+mj-ea"/>
                          <a:ea typeface="+mj-ea"/>
                        </a:rPr>
                        <a:t>小・中学校（５校）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101409"/>
                  </a:ext>
                </a:extLst>
              </a:tr>
              <a:tr h="6466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前日</a:t>
                      </a:r>
                      <a:endParaRPr kumimoji="1"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夕方～夜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・気象庁、自治体発表の気象状況の確認</a:t>
                      </a:r>
                      <a:endParaRPr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・翌朝の対応可能性を事前に想定、検討</a:t>
                      </a:r>
                      <a:endParaRPr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・必要に応じて各学校へ注意喚起</a:t>
                      </a:r>
                      <a:endParaRPr kumimoji="1" lang="ja-JP" altLang="en-US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・教育委員会と情報の共有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・児童生徒、保護者への連絡手段確認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・必要に応じて保護者等に注意喚起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37128"/>
                  </a:ext>
                </a:extLst>
              </a:tr>
              <a:tr h="44989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早朝</a:t>
                      </a:r>
                      <a:endParaRPr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５</a:t>
                      </a:r>
                      <a:r>
                        <a:rPr lang="en-US" altLang="ja-JP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〜</a:t>
                      </a:r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６時</a:t>
                      </a:r>
                      <a:endParaRPr kumimoji="1" lang="ja-JP" altLang="en-US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・気象情報及び避難情報の収集</a:t>
                      </a:r>
                      <a:endParaRPr kumimoji="1"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・校長代表と連絡、対応協議</a:t>
                      </a:r>
                      <a:endParaRPr kumimoji="1"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・気象情報及び避難情報の収集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・教育委員会、校長代表と連絡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118757"/>
                  </a:ext>
                </a:extLst>
              </a:tr>
              <a:tr h="48223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b="0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午前６時</a:t>
                      </a:r>
                      <a:endParaRPr lang="en-US" altLang="ja-JP" sz="1100" b="0" i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100" b="0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（目安に）</a:t>
                      </a:r>
                      <a:endParaRPr kumimoji="1" lang="en-US" altLang="ja-JP" sz="1100" b="0" i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・校長代表と対応を協議、決定</a:t>
                      </a:r>
                      <a:endParaRPr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8777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・よかナビ、防災無線で保護者等に周知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777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・校長間で情報の共有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8777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・安心メール、よかナビ等で保護者等に周知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74352"/>
                  </a:ext>
                </a:extLst>
              </a:tr>
              <a:tr h="514581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登校後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・気象庁、自治体発表の気象状況の確認</a:t>
                      </a:r>
                      <a:endParaRPr kumimoji="1" lang="en-US" altLang="ja-JP" sz="1100" b="0" i="0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・校長（代表）と連絡、対応協議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777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・教育委員会と情報の共有</a:t>
                      </a:r>
                      <a:endParaRPr kumimoji="1" lang="en-US" altLang="ja-JP" sz="1100" b="0" i="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100" b="0" i="0" dirty="0">
                          <a:latin typeface="+mj-ea"/>
                          <a:ea typeface="+mj-ea"/>
                        </a:rPr>
                        <a:t>・安心メール、よかナビ等で保護者等に周知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92140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8854C3B-1915-AF1D-D1D1-C08DEA9A5DA3}"/>
              </a:ext>
            </a:extLst>
          </p:cNvPr>
          <p:cNvSpPr/>
          <p:nvPr/>
        </p:nvSpPr>
        <p:spPr>
          <a:xfrm>
            <a:off x="475852" y="720353"/>
            <a:ext cx="6331795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豪雨・台風等の災害時の対応について（緊急時対応マニュアル）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判断手順 フローチャート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532C2D-8E1F-8E68-24F7-588D434D1449}"/>
              </a:ext>
            </a:extLst>
          </p:cNvPr>
          <p:cNvSpPr txBox="1"/>
          <p:nvPr/>
        </p:nvSpPr>
        <p:spPr>
          <a:xfrm>
            <a:off x="512175" y="4824288"/>
            <a:ext cx="6256627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j-ea"/>
                <a:ea typeface="+mj-ea"/>
              </a:rPr>
              <a:t>　登校前に気象庁から</a:t>
            </a:r>
            <a:r>
              <a:rPr kumimoji="1" lang="ja-JP" altLang="en-US" sz="1400" b="1" dirty="0">
                <a:solidFill>
                  <a:srgbClr val="FF0000"/>
                </a:solidFill>
                <a:latin typeface="+mj-ea"/>
                <a:ea typeface="+mj-ea"/>
              </a:rPr>
              <a:t>警戒レベル４以上</a:t>
            </a:r>
            <a:r>
              <a:rPr kumimoji="1" lang="ja-JP" altLang="en-US" sz="1400" dirty="0">
                <a:latin typeface="+mj-ea"/>
                <a:ea typeface="+mj-ea"/>
              </a:rPr>
              <a:t>が発表された時点で、児童生徒は</a:t>
            </a:r>
            <a:r>
              <a:rPr kumimoji="1" lang="ja-JP" altLang="en-US" sz="1400" b="1" dirty="0">
                <a:solidFill>
                  <a:srgbClr val="FF0000"/>
                </a:solidFill>
                <a:latin typeface="+mj-ea"/>
                <a:ea typeface="+mj-ea"/>
              </a:rPr>
              <a:t>自宅待機</a:t>
            </a:r>
            <a:r>
              <a:rPr kumimoji="1" lang="ja-JP" altLang="en-US" sz="1400" dirty="0">
                <a:latin typeface="+mj-ea"/>
                <a:ea typeface="+mj-ea"/>
              </a:rPr>
              <a:t>となります。その後、状況を確認し学校及び教育委員会から連絡があります。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5DC4F8-6A26-0C62-6F78-F8CD0DFD2463}"/>
              </a:ext>
            </a:extLst>
          </p:cNvPr>
          <p:cNvSpPr/>
          <p:nvPr/>
        </p:nvSpPr>
        <p:spPr>
          <a:xfrm>
            <a:off x="2375013" y="4067858"/>
            <a:ext cx="4248472" cy="50405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警戒レベル３において、その状況に応じて、学校及び</a:t>
            </a:r>
            <a:endParaRPr kumimoji="1"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教育委員会から自宅待機等の連絡をする場合もある。</a:t>
            </a:r>
            <a:endParaRPr kumimoji="1"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8638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3175"/>
      </a:spPr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12878</TotalTime>
  <Words>494</Words>
  <Application>Microsoft Office PowerPoint</Application>
  <PresentationFormat>ユーザー設定</PresentationFormat>
  <Paragraphs>66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Arial</vt:lpstr>
      <vt:lpstr>Calibri</vt:lpstr>
      <vt:lpstr>Office テーマ</vt:lpstr>
      <vt:lpstr>PowerPoint プレゼンテーション</vt:lpstr>
    </vt:vector>
  </TitlesOfParts>
  <Company>FJ-WORK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ともに</dc:title>
  <dc:creator>kutamaest33</dc:creator>
  <cp:lastModifiedBy>intra550</cp:lastModifiedBy>
  <cp:revision>1004</cp:revision>
  <cp:lastPrinted>2025-09-25T03:46:09Z</cp:lastPrinted>
  <dcterms:created xsi:type="dcterms:W3CDTF">2015-04-02T10:34:01Z</dcterms:created>
  <dcterms:modified xsi:type="dcterms:W3CDTF">2025-10-02T08:09:00Z</dcterms:modified>
</cp:coreProperties>
</file>