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21"/>
  </p:notesMasterIdLst>
  <p:sldIdLst>
    <p:sldId id="256" r:id="rId2"/>
    <p:sldId id="262" r:id="rId3"/>
    <p:sldId id="258" r:id="rId4"/>
    <p:sldId id="265" r:id="rId5"/>
    <p:sldId id="278" r:id="rId6"/>
    <p:sldId id="279" r:id="rId7"/>
    <p:sldId id="280" r:id="rId8"/>
    <p:sldId id="273" r:id="rId9"/>
    <p:sldId id="281" r:id="rId10"/>
    <p:sldId id="274" r:id="rId11"/>
    <p:sldId id="286" r:id="rId12"/>
    <p:sldId id="275" r:id="rId13"/>
    <p:sldId id="266" r:id="rId14"/>
    <p:sldId id="264" r:id="rId15"/>
    <p:sldId id="282" r:id="rId16"/>
    <p:sldId id="283" r:id="rId17"/>
    <p:sldId id="284" r:id="rId18"/>
    <p:sldId id="287" r:id="rId19"/>
    <p:sldId id="288" r:id="rId20"/>
  </p:sldIdLst>
  <p:sldSz cx="12192000" cy="6858000"/>
  <p:notesSz cx="9994900" cy="6865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石　京花" initials="京平" lastIdx="1" clrIdx="0">
    <p:extLst>
      <p:ext uri="{19B8F6BF-5375-455C-9EA6-DF929625EA0E}">
        <p15:presenceInfo xmlns:p15="http://schemas.microsoft.com/office/powerpoint/2012/main" userId="S::hiraishi-kk@tsubaki.higo.ed.jp::b4f1a5f0-b181-45e8-837b-c5d4054a0b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3137" autoAdjust="0"/>
  </p:normalViewPr>
  <p:slideViewPr>
    <p:cSldViewPr snapToGrid="0">
      <p:cViewPr varScale="1">
        <p:scale>
          <a:sx n="35" d="100"/>
          <a:sy n="35" d="100"/>
        </p:scale>
        <p:origin x="1992" y="4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69" d="100"/>
          <a:sy n="69" d="100"/>
        </p:scale>
        <p:origin x="18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31123" cy="344489"/>
          </a:xfrm>
          <a:prstGeom prst="rect">
            <a:avLst/>
          </a:prstGeom>
        </p:spPr>
        <p:txBody>
          <a:bodyPr vert="horz" lIns="96341" tIns="48171" rIns="96341" bIns="48171" rtlCol="0"/>
          <a:lstStyle>
            <a:lvl1pPr algn="l">
              <a:defRPr sz="1300"/>
            </a:lvl1pPr>
          </a:lstStyle>
          <a:p>
            <a:endParaRPr kumimoji="1" lang="ja-JP" altLang="en-US"/>
          </a:p>
        </p:txBody>
      </p:sp>
      <p:sp>
        <p:nvSpPr>
          <p:cNvPr id="3" name="日付プレースホルダー 2"/>
          <p:cNvSpPr>
            <a:spLocks noGrp="1"/>
          </p:cNvSpPr>
          <p:nvPr>
            <p:ph type="dt" idx="1"/>
          </p:nvPr>
        </p:nvSpPr>
        <p:spPr>
          <a:xfrm>
            <a:off x="5661464" y="1"/>
            <a:ext cx="4331123" cy="344489"/>
          </a:xfrm>
          <a:prstGeom prst="rect">
            <a:avLst/>
          </a:prstGeom>
        </p:spPr>
        <p:txBody>
          <a:bodyPr vert="horz" lIns="96341" tIns="48171" rIns="96341" bIns="48171" rtlCol="0"/>
          <a:lstStyle>
            <a:lvl1pPr algn="r">
              <a:defRPr sz="1300"/>
            </a:lvl1pPr>
          </a:lstStyle>
          <a:p>
            <a:fld id="{61B10B57-CB2E-4703-A5D9-9BA5928E4220}" type="datetimeFigureOut">
              <a:rPr kumimoji="1" lang="ja-JP" altLang="en-US" smtClean="0"/>
              <a:t>2025/6/25</a:t>
            </a:fld>
            <a:endParaRPr kumimoji="1" lang="ja-JP" altLang="en-US"/>
          </a:p>
        </p:txBody>
      </p:sp>
      <p:sp>
        <p:nvSpPr>
          <p:cNvPr id="4" name="スライド イメージ プレースホルダー 3"/>
          <p:cNvSpPr>
            <a:spLocks noGrp="1" noRot="1" noChangeAspect="1"/>
          </p:cNvSpPr>
          <p:nvPr>
            <p:ph type="sldImg" idx="2"/>
          </p:nvPr>
        </p:nvSpPr>
        <p:spPr>
          <a:xfrm>
            <a:off x="2938463" y="858838"/>
            <a:ext cx="4117975" cy="2316162"/>
          </a:xfrm>
          <a:prstGeom prst="rect">
            <a:avLst/>
          </a:prstGeom>
          <a:noFill/>
          <a:ln w="12700">
            <a:solidFill>
              <a:prstClr val="black"/>
            </a:solidFill>
          </a:ln>
        </p:spPr>
        <p:txBody>
          <a:bodyPr vert="horz" lIns="96341" tIns="48171" rIns="96341" bIns="48171" rtlCol="0" anchor="ctr"/>
          <a:lstStyle/>
          <a:p>
            <a:endParaRPr lang="ja-JP" altLang="en-US"/>
          </a:p>
        </p:txBody>
      </p:sp>
      <p:sp>
        <p:nvSpPr>
          <p:cNvPr id="5" name="ノート プレースホルダー 4"/>
          <p:cNvSpPr>
            <a:spLocks noGrp="1"/>
          </p:cNvSpPr>
          <p:nvPr>
            <p:ph type="body" sz="quarter" idx="3"/>
          </p:nvPr>
        </p:nvSpPr>
        <p:spPr>
          <a:xfrm>
            <a:off x="999490" y="3304232"/>
            <a:ext cx="7995920" cy="2703464"/>
          </a:xfrm>
          <a:prstGeom prst="rect">
            <a:avLst/>
          </a:prstGeom>
        </p:spPr>
        <p:txBody>
          <a:bodyPr vert="horz" lIns="96341" tIns="48171" rIns="96341" bIns="48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21450"/>
            <a:ext cx="4331123" cy="344488"/>
          </a:xfrm>
          <a:prstGeom prst="rect">
            <a:avLst/>
          </a:prstGeom>
        </p:spPr>
        <p:txBody>
          <a:bodyPr vert="horz" lIns="96341" tIns="48171" rIns="96341" bIns="4817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61464" y="6521450"/>
            <a:ext cx="4331123" cy="344488"/>
          </a:xfrm>
          <a:prstGeom prst="rect">
            <a:avLst/>
          </a:prstGeom>
        </p:spPr>
        <p:txBody>
          <a:bodyPr vert="horz" lIns="96341" tIns="48171" rIns="96341" bIns="48171" rtlCol="0" anchor="b"/>
          <a:lstStyle>
            <a:lvl1pPr algn="r">
              <a:defRPr sz="1300"/>
            </a:lvl1pPr>
          </a:lstStyle>
          <a:p>
            <a:fld id="{45DCE223-3DA6-4581-8F4E-169F2EFED52B}" type="slidenum">
              <a:rPr kumimoji="1" lang="ja-JP" altLang="en-US" smtClean="0"/>
              <a:t>‹#›</a:t>
            </a:fld>
            <a:endParaRPr kumimoji="1" lang="ja-JP" altLang="en-US"/>
          </a:p>
        </p:txBody>
      </p:sp>
    </p:spTree>
    <p:extLst>
      <p:ext uri="{BB962C8B-B14F-4D97-AF65-F5344CB8AC3E}">
        <p14:creationId xmlns:p14="http://schemas.microsoft.com/office/powerpoint/2010/main" val="40676331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400" dirty="0"/>
              <a:t>皆さんこんにちは。</a:t>
            </a:r>
            <a:endParaRPr lang="en-US" altLang="ja-JP" sz="2400" dirty="0"/>
          </a:p>
          <a:p>
            <a:r>
              <a:rPr lang="ja-JP" altLang="en-US" sz="2400" dirty="0"/>
              <a:t>水俣市学校給食センターから参りました、平石です。</a:t>
            </a:r>
            <a:endParaRPr lang="en-US" altLang="ja-JP" sz="2400" dirty="0"/>
          </a:p>
          <a:p>
            <a:r>
              <a:rPr lang="ja-JP" altLang="en-US" sz="2400" dirty="0"/>
              <a:t>本日は第２回の食育ミニ講座を行いたいと思います。</a:t>
            </a:r>
            <a:endParaRPr lang="en-US" altLang="ja-JP" sz="2400" dirty="0"/>
          </a:p>
          <a:p>
            <a:r>
              <a:rPr lang="ja-JP" altLang="en-US" sz="2400" dirty="0"/>
              <a:t>本日のテーマは学校給食です。</a:t>
            </a:r>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1</a:t>
            </a:fld>
            <a:endParaRPr kumimoji="1" lang="ja-JP" altLang="en-US"/>
          </a:p>
        </p:txBody>
      </p:sp>
    </p:spTree>
    <p:extLst>
      <p:ext uri="{BB962C8B-B14F-4D97-AF65-F5344CB8AC3E}">
        <p14:creationId xmlns:p14="http://schemas.microsoft.com/office/powerpoint/2010/main" val="176489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15C34-4F6B-3464-363C-04F221D06A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1EC22F-C19F-1EF8-42C0-F07587DB76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743658-0BA3-0AEC-CC2A-EB0EDEB496AC}"/>
              </a:ext>
            </a:extLst>
          </p:cNvPr>
          <p:cNvSpPr>
            <a:spLocks noGrp="1"/>
          </p:cNvSpPr>
          <p:nvPr>
            <p:ph type="body" idx="1"/>
          </p:nvPr>
        </p:nvSpPr>
        <p:spPr/>
        <p:txBody>
          <a:bodyPr/>
          <a:lstStyle/>
          <a:p>
            <a:r>
              <a:rPr lang="ja-JP" altLang="en-US" sz="1900" dirty="0"/>
              <a:t>ポイント②はなるべく様々な食材を使用する。</a:t>
            </a:r>
            <a:endParaRPr lang="en-US" altLang="ja-JP" sz="1900" dirty="0"/>
          </a:p>
        </p:txBody>
      </p:sp>
      <p:sp>
        <p:nvSpPr>
          <p:cNvPr id="4" name="スライド番号プレースホルダー 3">
            <a:extLst>
              <a:ext uri="{FF2B5EF4-FFF2-40B4-BE49-F238E27FC236}">
                <a16:creationId xmlns:a16="http://schemas.microsoft.com/office/drawing/2014/main" id="{A8DBF84B-4B52-FF94-BE5B-2C05371E355E}"/>
              </a:ext>
            </a:extLst>
          </p:cNvPr>
          <p:cNvSpPr>
            <a:spLocks noGrp="1"/>
          </p:cNvSpPr>
          <p:nvPr>
            <p:ph type="sldNum" sz="quarter" idx="5"/>
          </p:nvPr>
        </p:nvSpPr>
        <p:spPr/>
        <p:txBody>
          <a:bodyPr/>
          <a:lstStyle/>
          <a:p>
            <a:fld id="{45DCE223-3DA6-4581-8F4E-169F2EFED52B}" type="slidenum">
              <a:rPr kumimoji="1" lang="ja-JP" altLang="en-US" smtClean="0"/>
              <a:t>10</a:t>
            </a:fld>
            <a:endParaRPr kumimoji="1" lang="ja-JP" altLang="en-US"/>
          </a:p>
        </p:txBody>
      </p:sp>
    </p:spTree>
    <p:extLst>
      <p:ext uri="{BB962C8B-B14F-4D97-AF65-F5344CB8AC3E}">
        <p14:creationId xmlns:p14="http://schemas.microsoft.com/office/powerpoint/2010/main" val="26966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49E3-FBD4-9C76-2C9E-54ABB01FBA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29E81E-3D2E-7772-D26C-404651CAF7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89DCFE-47A9-9724-F9CF-6FAD0483BEA7}"/>
              </a:ext>
            </a:extLst>
          </p:cNvPr>
          <p:cNvSpPr>
            <a:spLocks noGrp="1"/>
          </p:cNvSpPr>
          <p:nvPr>
            <p:ph type="body" idx="1"/>
          </p:nvPr>
        </p:nvSpPr>
        <p:spPr/>
        <p:txBody>
          <a:bodyPr/>
          <a:lstStyle/>
          <a:p>
            <a:r>
              <a:rPr kumimoji="1" lang="ja-JP" altLang="en-US" dirty="0"/>
              <a:t>先程もありましたが、中学生はいろんな栄養素が必要な時期です。そのうちの一つは、カルシウムです。中学生の成長期に最も骨量が増加するので、今のうちにしっかりカルシウムをとっておく必要があります。</a:t>
            </a:r>
            <a:endParaRPr kumimoji="1" lang="en-US" altLang="ja-JP" dirty="0"/>
          </a:p>
          <a:p>
            <a:r>
              <a:rPr kumimoji="1" lang="ja-JP" altLang="en-US" dirty="0"/>
              <a:t>そのため、毎日牛乳がついて、カルシウムが多く入っている乳製品などを取り入れています。</a:t>
            </a:r>
            <a:endParaRPr kumimoji="1" lang="en-US" altLang="ja-JP" dirty="0"/>
          </a:p>
          <a:p>
            <a:r>
              <a:rPr kumimoji="1" lang="ja-JP" altLang="en-US" dirty="0"/>
              <a:t>カルシウムは乳製品や魚介、野菜、海藻などに多く入っています。これらのように食品は様々な分類に分けることができます。</a:t>
            </a:r>
            <a:endParaRPr kumimoji="1" lang="en-US" altLang="ja-JP" dirty="0"/>
          </a:p>
        </p:txBody>
      </p:sp>
      <p:sp>
        <p:nvSpPr>
          <p:cNvPr id="4" name="スライド番号プレースホルダー 3">
            <a:extLst>
              <a:ext uri="{FF2B5EF4-FFF2-40B4-BE49-F238E27FC236}">
                <a16:creationId xmlns:a16="http://schemas.microsoft.com/office/drawing/2014/main" id="{30BA3EB1-0718-3782-B61C-BBE9A504B078}"/>
              </a:ext>
            </a:extLst>
          </p:cNvPr>
          <p:cNvSpPr>
            <a:spLocks noGrp="1"/>
          </p:cNvSpPr>
          <p:nvPr>
            <p:ph type="sldNum" sz="quarter" idx="10"/>
          </p:nvPr>
        </p:nvSpPr>
        <p:spPr/>
        <p:txBody>
          <a:bodyPr/>
          <a:lstStyle/>
          <a:p>
            <a:fld id="{0A80BA93-50E0-4607-8059-991468EA5AE8}" type="slidenum">
              <a:rPr kumimoji="1" lang="ja-JP" altLang="en-US" smtClean="0"/>
              <a:t>11</a:t>
            </a:fld>
            <a:endParaRPr kumimoji="1" lang="ja-JP" altLang="en-US"/>
          </a:p>
        </p:txBody>
      </p:sp>
    </p:spTree>
    <p:extLst>
      <p:ext uri="{BB962C8B-B14F-4D97-AF65-F5344CB8AC3E}">
        <p14:creationId xmlns:p14="http://schemas.microsoft.com/office/powerpoint/2010/main" val="66060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E405-2182-2F5E-A986-4C25840AE9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38E6E4-5F08-7729-3649-69536B81BC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4C0834-D91A-4B4F-BF4F-0040A9A5AAFC}"/>
              </a:ext>
            </a:extLst>
          </p:cNvPr>
          <p:cNvSpPr>
            <a:spLocks noGrp="1"/>
          </p:cNvSpPr>
          <p:nvPr>
            <p:ph type="body" idx="1"/>
          </p:nvPr>
        </p:nvSpPr>
        <p:spPr/>
        <p:txBody>
          <a:bodyPr/>
          <a:lstStyle/>
          <a:p>
            <a:r>
              <a:rPr kumimoji="1" lang="ja-JP" altLang="en-US" dirty="0"/>
              <a:t>このように毎回献立をたてたら、その月の食品構成一覧表を出します。これでその月のお肉類が多い、魚類が少ないなどが分かります。この表を見るとわかる通り、豆類、きのこ類、海藻類など多種類の食品を使用しています。</a:t>
            </a:r>
            <a:endParaRPr kumimoji="1" lang="en-US" altLang="ja-JP" dirty="0"/>
          </a:p>
          <a:p>
            <a:r>
              <a:rPr kumimoji="1" lang="ja-JP" altLang="en-US" dirty="0"/>
              <a:t>給食では使われている食材をこれらの分類に分けてどれだけ使っているか表示しています。</a:t>
            </a:r>
          </a:p>
        </p:txBody>
      </p:sp>
      <p:sp>
        <p:nvSpPr>
          <p:cNvPr id="4" name="スライド番号プレースホルダー 3">
            <a:extLst>
              <a:ext uri="{FF2B5EF4-FFF2-40B4-BE49-F238E27FC236}">
                <a16:creationId xmlns:a16="http://schemas.microsoft.com/office/drawing/2014/main" id="{1717CE50-2E90-6C79-C235-CB716700A960}"/>
              </a:ext>
            </a:extLst>
          </p:cNvPr>
          <p:cNvSpPr>
            <a:spLocks noGrp="1"/>
          </p:cNvSpPr>
          <p:nvPr>
            <p:ph type="sldNum" sz="quarter" idx="5"/>
          </p:nvPr>
        </p:nvSpPr>
        <p:spPr/>
        <p:txBody>
          <a:bodyPr/>
          <a:lstStyle/>
          <a:p>
            <a:fld id="{45DCE223-3DA6-4581-8F4E-169F2EFED52B}" type="slidenum">
              <a:rPr kumimoji="1" lang="ja-JP" altLang="en-US" smtClean="0"/>
              <a:t>12</a:t>
            </a:fld>
            <a:endParaRPr kumimoji="1" lang="ja-JP" altLang="en-US"/>
          </a:p>
        </p:txBody>
      </p:sp>
    </p:spTree>
    <p:extLst>
      <p:ext uri="{BB962C8B-B14F-4D97-AF65-F5344CB8AC3E}">
        <p14:creationId xmlns:p14="http://schemas.microsoft.com/office/powerpoint/2010/main" val="92209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このように多種類の食品を使用することで、栄養素をバランスよく摂取したり、様々な食品に触れたりします。</a:t>
            </a:r>
            <a:endParaRPr kumimoji="1" lang="en-US" altLang="ja-JP" sz="2000" dirty="0"/>
          </a:p>
          <a:p>
            <a:r>
              <a:rPr kumimoji="1" lang="ja-JP" altLang="en-US" dirty="0"/>
              <a:t>バランスの良い食事で健康にもつながり、様々な食品に触れることで、食事を豊かにすることもできます。</a:t>
            </a:r>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13</a:t>
            </a:fld>
            <a:endParaRPr kumimoji="1" lang="ja-JP" altLang="en-US"/>
          </a:p>
        </p:txBody>
      </p:sp>
    </p:spTree>
    <p:extLst>
      <p:ext uri="{BB962C8B-B14F-4D97-AF65-F5344CB8AC3E}">
        <p14:creationId xmlns:p14="http://schemas.microsoft.com/office/powerpoint/2010/main" val="46818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900" dirty="0"/>
              <a:t>ポイント③は特色のある献立の日です。</a:t>
            </a:r>
            <a:endParaRPr lang="en-US" altLang="ja-JP" sz="1900" dirty="0"/>
          </a:p>
          <a:p>
            <a:r>
              <a:rPr lang="ja-JP" altLang="en-US" sz="1900" dirty="0"/>
              <a:t>毎月の給食は栄養や種類などだけで決めているわけではありません。</a:t>
            </a:r>
            <a:endParaRPr lang="en-US" altLang="ja-JP" sz="1900" dirty="0"/>
          </a:p>
          <a:p>
            <a:r>
              <a:rPr lang="ja-JP" altLang="en-US" sz="1900" dirty="0"/>
              <a:t>特色のある献立の日といって、ふるさとくまさんデーや絵本給食などで、みなさんに知ってもらいたいことや楽しんでもらいたいことも入れています。</a:t>
            </a:r>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14</a:t>
            </a:fld>
            <a:endParaRPr kumimoji="1" lang="ja-JP" altLang="en-US"/>
          </a:p>
        </p:txBody>
      </p:sp>
    </p:spTree>
    <p:extLst>
      <p:ext uri="{BB962C8B-B14F-4D97-AF65-F5344CB8AC3E}">
        <p14:creationId xmlns:p14="http://schemas.microsoft.com/office/powerpoint/2010/main" val="44499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このように吹き出しで、リクエスト給食やふるさとくまさんデーなどのメニューを提供する際にお知らせをしています。</a:t>
            </a:r>
          </a:p>
        </p:txBody>
      </p:sp>
      <p:sp>
        <p:nvSpPr>
          <p:cNvPr id="4" name="スライド番号プレースホルダー 3"/>
          <p:cNvSpPr>
            <a:spLocks noGrp="1"/>
          </p:cNvSpPr>
          <p:nvPr>
            <p:ph type="sldNum" sz="quarter" idx="5"/>
          </p:nvPr>
        </p:nvSpPr>
        <p:spPr/>
        <p:txBody>
          <a:bodyPr/>
          <a:lstStyle/>
          <a:p>
            <a:fld id="{4D33DBF6-D492-48C1-BD38-24278C554AD6}" type="slidenum">
              <a:rPr kumimoji="1" lang="ja-JP" altLang="en-US" smtClean="0"/>
              <a:t>15</a:t>
            </a:fld>
            <a:endParaRPr kumimoji="1" lang="ja-JP" altLang="en-US"/>
          </a:p>
        </p:txBody>
      </p:sp>
    </p:spTree>
    <p:extLst>
      <p:ext uri="{BB962C8B-B14F-4D97-AF65-F5344CB8AC3E}">
        <p14:creationId xmlns:p14="http://schemas.microsoft.com/office/powerpoint/2010/main" val="299525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中には、クエスト給食という各学校のみなさんにテーマに沿った献立を考えてもらい、給食でその献立を提供する取組があります。</a:t>
            </a:r>
            <a:endParaRPr kumimoji="1" lang="en-US" altLang="ja-JP" dirty="0"/>
          </a:p>
          <a:p>
            <a:r>
              <a:rPr kumimoji="1" lang="ja-JP" altLang="en-US" dirty="0"/>
              <a:t>金額面や調理工程上実現が難しい献立もありますが、なるベく各学校の献立に沿えるよう心がけています。</a:t>
            </a:r>
            <a:endParaRPr kumimoji="1" lang="en-US" altLang="ja-JP" dirty="0"/>
          </a:p>
          <a:p>
            <a:r>
              <a:rPr kumimoji="1" lang="ja-JP" altLang="en-US" dirty="0"/>
              <a:t>テーマは各学校で異なり、みなさんの献立案にはテーマに沿った栄養素を調べたり、旬の食材を入れたりなどの工夫が見られます。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4D33DBF6-D492-48C1-BD38-24278C554AD6}" type="slidenum">
              <a:rPr kumimoji="1" lang="ja-JP" altLang="en-US" smtClean="0"/>
              <a:t>16</a:t>
            </a:fld>
            <a:endParaRPr kumimoji="1" lang="ja-JP" altLang="en-US"/>
          </a:p>
        </p:txBody>
      </p:sp>
    </p:spTree>
    <p:extLst>
      <p:ext uri="{BB962C8B-B14F-4D97-AF65-F5344CB8AC3E}">
        <p14:creationId xmlns:p14="http://schemas.microsoft.com/office/powerpoint/2010/main" val="297042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t>他にもふるさとくまさんデーがあります。地場産物を活用した料理や熊本県内の伝統料理・郷土料理、特産物を活用した料理などを提供し、みなさんに紹介する取組です。</a:t>
            </a:r>
            <a:endParaRPr lang="en-US" altLang="ja-JP" sz="1000" dirty="0"/>
          </a:p>
          <a:p>
            <a:r>
              <a:rPr lang="ja-JP" altLang="en-US" sz="1000" dirty="0"/>
              <a:t>毎月水俣・芦北地域のメニューと熊本県内のある地域のメニューを提供しています。</a:t>
            </a:r>
            <a:endParaRPr lang="en-US" altLang="ja-JP" sz="1000" dirty="0"/>
          </a:p>
          <a:p>
            <a:r>
              <a:rPr lang="ja-JP" altLang="en-US" sz="1000" dirty="0"/>
              <a:t>このふるさとくまさんデーで熊本の各地域の食について知っていただきたいと思い紹介しています。</a:t>
            </a:r>
          </a:p>
        </p:txBody>
      </p:sp>
      <p:sp>
        <p:nvSpPr>
          <p:cNvPr id="4" name="スライド番号プレースホルダー 3"/>
          <p:cNvSpPr>
            <a:spLocks noGrp="1"/>
          </p:cNvSpPr>
          <p:nvPr>
            <p:ph type="sldNum" sz="quarter" idx="5"/>
          </p:nvPr>
        </p:nvSpPr>
        <p:spPr/>
        <p:txBody>
          <a:bodyPr/>
          <a:lstStyle/>
          <a:p>
            <a:fld id="{4D33DBF6-D492-48C1-BD38-24278C554AD6}" type="slidenum">
              <a:rPr kumimoji="1" lang="ja-JP" altLang="en-US" smtClean="0"/>
              <a:t>17</a:t>
            </a:fld>
            <a:endParaRPr kumimoji="1" lang="ja-JP" altLang="en-US"/>
          </a:p>
        </p:txBody>
      </p:sp>
    </p:spTree>
    <p:extLst>
      <p:ext uri="{BB962C8B-B14F-4D97-AF65-F5344CB8AC3E}">
        <p14:creationId xmlns:p14="http://schemas.microsoft.com/office/powerpoint/2010/main" val="338745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まとめると、栄養がちゃんととれているか、いろんな食品が入っているかを考え、みなさんに知ってもらいたいことや楽しんでもらいたいことを入れて献立を考えています。</a:t>
            </a:r>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18</a:t>
            </a:fld>
            <a:endParaRPr kumimoji="1" lang="ja-JP" altLang="en-US"/>
          </a:p>
        </p:txBody>
      </p:sp>
    </p:spTree>
    <p:extLst>
      <p:ext uri="{BB962C8B-B14F-4D97-AF65-F5344CB8AC3E}">
        <p14:creationId xmlns:p14="http://schemas.microsoft.com/office/powerpoint/2010/main" val="2159912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これで第二回食育ミニ講座を終わります。</a:t>
            </a:r>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19</a:t>
            </a:fld>
            <a:endParaRPr kumimoji="1" lang="ja-JP" altLang="en-US"/>
          </a:p>
        </p:txBody>
      </p:sp>
    </p:spTree>
    <p:extLst>
      <p:ext uri="{BB962C8B-B14F-4D97-AF65-F5344CB8AC3E}">
        <p14:creationId xmlns:p14="http://schemas.microsoft.com/office/powerpoint/2010/main" val="60815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皆さんは献立カレンダーをよく見ていますか？</a:t>
            </a:r>
            <a:endParaRPr kumimoji="1" lang="en-US" altLang="ja-JP" dirty="0"/>
          </a:p>
          <a:p>
            <a:r>
              <a:rPr kumimoji="1" lang="ja-JP" altLang="en-US" dirty="0"/>
              <a:t>その日の献立、あか、き、緑に分けたその日の食材、エネルギーとタンパク質が記載されています。</a:t>
            </a:r>
            <a:endParaRPr kumimoji="1" lang="en-US" altLang="ja-JP" dirty="0"/>
          </a:p>
          <a:p>
            <a:r>
              <a:rPr kumimoji="1" lang="ja-JP" altLang="en-US" dirty="0"/>
              <a:t>また、特色のある献立の日には、吹き出しでふるさとくまさんデー②「天草」と書いてあります。</a:t>
            </a:r>
            <a:endParaRPr kumimoji="1" lang="en-US" altLang="ja-JP" dirty="0"/>
          </a:p>
          <a:p>
            <a:r>
              <a:rPr kumimoji="1" lang="ja-JP" altLang="en-US" dirty="0"/>
              <a:t>給食センターでは、この毎月の献立を栄養士が考えます。</a:t>
            </a:r>
            <a:endParaRPr kumimoji="1" lang="en-US" altLang="ja-JP" dirty="0"/>
          </a:p>
          <a:p>
            <a:r>
              <a:rPr kumimoji="1" lang="ja-JP" altLang="en-US" dirty="0"/>
              <a:t>その日その日で種類や味付けも違う献立です。</a:t>
            </a:r>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2</a:t>
            </a:fld>
            <a:endParaRPr kumimoji="1" lang="ja-JP" altLang="en-US"/>
          </a:p>
        </p:txBody>
      </p:sp>
    </p:spTree>
    <p:extLst>
      <p:ext uri="{BB962C8B-B14F-4D97-AF65-F5344CB8AC3E}">
        <p14:creationId xmlns:p14="http://schemas.microsoft.com/office/powerpoint/2010/main" val="240924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900" dirty="0"/>
              <a:t>そこで、給食の献立をたてる際に考えているポイントをお伝えしたいと思います。</a:t>
            </a:r>
            <a:endParaRPr lang="en-US" altLang="ja-JP" sz="1900" dirty="0"/>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3</a:t>
            </a:fld>
            <a:endParaRPr kumimoji="1" lang="ja-JP" altLang="en-US"/>
          </a:p>
        </p:txBody>
      </p:sp>
    </p:spTree>
    <p:extLst>
      <p:ext uri="{BB962C8B-B14F-4D97-AF65-F5344CB8AC3E}">
        <p14:creationId xmlns:p14="http://schemas.microsoft.com/office/powerpoint/2010/main" val="250939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900" dirty="0"/>
              <a:t>ポイント</a:t>
            </a:r>
            <a:r>
              <a:rPr lang="en-US" altLang="ja-JP" sz="1900" dirty="0"/>
              <a:t>1</a:t>
            </a:r>
            <a:r>
              <a:rPr lang="ja-JP" altLang="en-US" sz="1900" dirty="0"/>
              <a:t>は栄養摂取基準に基づいた献立作成です。</a:t>
            </a:r>
            <a:endParaRPr lang="en-US" altLang="ja-JP" sz="1900" dirty="0"/>
          </a:p>
          <a:p>
            <a:r>
              <a:rPr lang="ja-JP" altLang="en-US" sz="1900" dirty="0"/>
              <a:t>中学生に必要な栄養の基準があり、その基準に沿って献立をたてます。</a:t>
            </a:r>
          </a:p>
        </p:txBody>
      </p:sp>
      <p:sp>
        <p:nvSpPr>
          <p:cNvPr id="4" name="スライド番号プレースホルダー 3"/>
          <p:cNvSpPr>
            <a:spLocks noGrp="1"/>
          </p:cNvSpPr>
          <p:nvPr>
            <p:ph type="sldNum" sz="quarter" idx="5"/>
          </p:nvPr>
        </p:nvSpPr>
        <p:spPr/>
        <p:txBody>
          <a:bodyPr/>
          <a:lstStyle/>
          <a:p>
            <a:fld id="{45DCE223-3DA6-4581-8F4E-169F2EFED52B}" type="slidenum">
              <a:rPr kumimoji="1" lang="ja-JP" altLang="en-US" smtClean="0"/>
              <a:t>4</a:t>
            </a:fld>
            <a:endParaRPr kumimoji="1" lang="ja-JP" altLang="en-US"/>
          </a:p>
        </p:txBody>
      </p:sp>
    </p:spTree>
    <p:extLst>
      <p:ext uri="{BB962C8B-B14F-4D97-AF65-F5344CB8AC3E}">
        <p14:creationId xmlns:p14="http://schemas.microsoft.com/office/powerpoint/2010/main" val="279180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水俣市学校給食センターでは中学生はこちらに提示している栄養価を基準値として献立を立てています。ですが、残食量やみなさんの様子を担任の先生と確認しながらごはんやおかずの量の調整を行う場合もあります。</a:t>
            </a:r>
            <a:endParaRPr kumimoji="1" lang="en-US" altLang="ja-JP" dirty="0"/>
          </a:p>
          <a:p>
            <a:r>
              <a:rPr kumimoji="1" lang="ja-JP" altLang="en-US" dirty="0"/>
              <a:t>また、毎日なるべくこの基準値に近い形で提供しますが、</a:t>
            </a:r>
            <a:r>
              <a:rPr kumimoji="1" lang="en-US" altLang="ja-JP" dirty="0"/>
              <a:t>1</a:t>
            </a:r>
            <a:r>
              <a:rPr kumimoji="1" lang="ja-JP" altLang="en-US" dirty="0"/>
              <a:t>カ月の平均でこの基準値を満たせるよう献立を立てています。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D33DBF6-D492-48C1-BD38-24278C554AD6}" type="slidenum">
              <a:rPr kumimoji="1" lang="ja-JP" altLang="en-US" smtClean="0"/>
              <a:t>5</a:t>
            </a:fld>
            <a:endParaRPr kumimoji="1" lang="ja-JP" altLang="en-US"/>
          </a:p>
        </p:txBody>
      </p:sp>
    </p:spTree>
    <p:extLst>
      <p:ext uri="{BB962C8B-B14F-4D97-AF65-F5344CB8AC3E}">
        <p14:creationId xmlns:p14="http://schemas.microsoft.com/office/powerpoint/2010/main" val="30455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中学生は体が成長しやすい時期でなおかつ活動量も多くなります。そのため生涯のうち一番エネルギーや各栄養素が必要な時期です。</a:t>
            </a:r>
          </a:p>
        </p:txBody>
      </p:sp>
      <p:sp>
        <p:nvSpPr>
          <p:cNvPr id="4" name="スライド番号プレースホルダー 3"/>
          <p:cNvSpPr>
            <a:spLocks noGrp="1"/>
          </p:cNvSpPr>
          <p:nvPr>
            <p:ph type="sldNum" sz="quarter" idx="5"/>
          </p:nvPr>
        </p:nvSpPr>
        <p:spPr/>
        <p:txBody>
          <a:bodyPr/>
          <a:lstStyle/>
          <a:p>
            <a:fld id="{4D33DBF6-D492-48C1-BD38-24278C554AD6}" type="slidenum">
              <a:rPr kumimoji="1" lang="ja-JP" altLang="en-US" smtClean="0"/>
              <a:t>6</a:t>
            </a:fld>
            <a:endParaRPr kumimoji="1" lang="ja-JP" altLang="en-US"/>
          </a:p>
        </p:txBody>
      </p:sp>
    </p:spTree>
    <p:extLst>
      <p:ext uri="{BB962C8B-B14F-4D97-AF65-F5344CB8AC3E}">
        <p14:creationId xmlns:p14="http://schemas.microsoft.com/office/powerpoint/2010/main" val="162190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厚生労働省が食事摂取基準というのを作成しているのですが、それによると、推定エネルギー必要量、つまりエネルギーの必要量で目安となる値は中学生でこのような値になっています。この</a:t>
            </a:r>
            <a:r>
              <a:rPr kumimoji="1" lang="en-US" altLang="ja-JP" dirty="0"/>
              <a:t>1.2.3</a:t>
            </a:r>
            <a:r>
              <a:rPr kumimoji="1" lang="ja-JP" altLang="en-US" dirty="0"/>
              <a:t>というのは活動量の違いを表しています。</a:t>
            </a:r>
            <a:r>
              <a:rPr kumimoji="1" lang="en-US" altLang="ja-JP" dirty="0"/>
              <a:t>1</a:t>
            </a:r>
            <a:r>
              <a:rPr kumimoji="1" lang="ja-JP" altLang="en-US" dirty="0"/>
              <a:t>は自宅にいてほとんど運動しないひと、</a:t>
            </a:r>
            <a:r>
              <a:rPr kumimoji="1" lang="en-US" altLang="ja-JP" dirty="0"/>
              <a:t>2</a:t>
            </a:r>
            <a:r>
              <a:rPr kumimoji="1" lang="ja-JP" altLang="en-US" dirty="0"/>
              <a:t>は外出もしており、適度に運動しているひと</a:t>
            </a:r>
            <a:r>
              <a:rPr kumimoji="1" lang="en-US" altLang="ja-JP" dirty="0"/>
              <a:t>3</a:t>
            </a:r>
            <a:r>
              <a:rPr kumimoji="1" lang="ja-JP" altLang="en-US" dirty="0"/>
              <a:t>は普段からよく動きスポーツなどを活発に行っているひとの基準値になります。普通の活動レベルで中学生の男子で</a:t>
            </a:r>
            <a:r>
              <a:rPr kumimoji="1" lang="en-US" altLang="ja-JP" dirty="0"/>
              <a:t>2600kcal</a:t>
            </a:r>
            <a:r>
              <a:rPr kumimoji="1" lang="ja-JP" altLang="en-US" dirty="0"/>
              <a:t>、女子で</a:t>
            </a:r>
            <a:r>
              <a:rPr kumimoji="1" lang="en-US" altLang="ja-JP" dirty="0"/>
              <a:t>2400kcal</a:t>
            </a:r>
            <a:r>
              <a:rPr kumimoji="1" lang="ja-JP" altLang="en-US" dirty="0"/>
              <a:t>となっています。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4D33DBF6-D492-48C1-BD38-24278C554AD6}" type="slidenum">
              <a:rPr kumimoji="1" lang="ja-JP" altLang="en-US" smtClean="0"/>
              <a:t>7</a:t>
            </a:fld>
            <a:endParaRPr kumimoji="1" lang="ja-JP" altLang="en-US"/>
          </a:p>
        </p:txBody>
      </p:sp>
    </p:spTree>
    <p:extLst>
      <p:ext uri="{BB962C8B-B14F-4D97-AF65-F5344CB8AC3E}">
        <p14:creationId xmlns:p14="http://schemas.microsoft.com/office/powerpoint/2010/main" val="134853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学校給食は一日に必要な食事量の</a:t>
            </a:r>
            <a:r>
              <a:rPr kumimoji="1" lang="en-US" altLang="ja-JP" dirty="0"/>
              <a:t>3</a:t>
            </a:r>
            <a:r>
              <a:rPr kumimoji="1" lang="ja-JP" altLang="en-US" dirty="0"/>
              <a:t>分の</a:t>
            </a:r>
            <a:r>
              <a:rPr kumimoji="1" lang="en-US" altLang="ja-JP" dirty="0"/>
              <a:t>1</a:t>
            </a:r>
            <a:r>
              <a:rPr kumimoji="1" lang="ja-JP" altLang="en-US" dirty="0"/>
              <a:t>を基本としています。</a:t>
            </a:r>
            <a:endParaRPr kumimoji="1" lang="en-US" altLang="ja-JP" dirty="0"/>
          </a:p>
          <a:p>
            <a:r>
              <a:rPr kumimoji="1" lang="ja-JP" altLang="en-US" dirty="0"/>
              <a:t>中学生はだいたいごはんは</a:t>
            </a:r>
            <a:r>
              <a:rPr kumimoji="1" lang="en-US" altLang="ja-JP" dirty="0"/>
              <a:t>210</a:t>
            </a:r>
            <a:r>
              <a:rPr kumimoji="1" lang="ja-JP" altLang="en-US" dirty="0"/>
              <a:t>ｇ前後</a:t>
            </a:r>
            <a:endParaRPr kumimoji="1" lang="en-US" altLang="ja-JP" dirty="0"/>
          </a:p>
          <a:p>
            <a:r>
              <a:rPr kumimoji="1" lang="ja-JP" altLang="en-US" dirty="0"/>
              <a:t>汁物は</a:t>
            </a:r>
            <a:r>
              <a:rPr kumimoji="1" lang="en-US" altLang="ja-JP" dirty="0"/>
              <a:t>204</a:t>
            </a:r>
            <a:r>
              <a:rPr kumimoji="1" lang="ja-JP" altLang="en-US" dirty="0"/>
              <a:t>ｇ～献立によって多くなる場合もあります。</a:t>
            </a:r>
            <a:endParaRPr kumimoji="1" lang="en-US" altLang="ja-JP" dirty="0"/>
          </a:p>
          <a:p>
            <a:r>
              <a:rPr kumimoji="1" lang="ja-JP" altLang="en-US" dirty="0"/>
              <a:t>和え物は種類にもよりますが、おおよそ</a:t>
            </a:r>
            <a:r>
              <a:rPr kumimoji="1" lang="en-US" altLang="ja-JP" dirty="0"/>
              <a:t>60</a:t>
            </a:r>
            <a:r>
              <a:rPr kumimoji="1" lang="ja-JP" altLang="en-US" dirty="0"/>
              <a:t>ｇほどになります。</a:t>
            </a:r>
            <a:endParaRPr kumimoji="1" lang="en-US" altLang="ja-JP" dirty="0"/>
          </a:p>
          <a:p>
            <a:r>
              <a:rPr kumimoji="1" lang="ja-JP" altLang="en-US" dirty="0"/>
              <a:t>実際、みなさんの中には余った分を食べてくれる人や、この量も満たないくらいの量で少なく食べる人もいます。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D33DBF6-D492-48C1-BD38-24278C554AD6}" type="slidenum">
              <a:rPr kumimoji="1" lang="ja-JP" altLang="en-US" smtClean="0"/>
              <a:t>8</a:t>
            </a:fld>
            <a:endParaRPr kumimoji="1" lang="ja-JP" altLang="en-US"/>
          </a:p>
        </p:txBody>
      </p:sp>
    </p:spTree>
    <p:extLst>
      <p:ext uri="{BB962C8B-B14F-4D97-AF65-F5344CB8AC3E}">
        <p14:creationId xmlns:p14="http://schemas.microsoft.com/office/powerpoint/2010/main" val="366199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3E8F-FAE7-88FF-C062-EA1F255D1E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BA078A-3CAA-8493-EED5-034636DA45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26E797-5162-E178-FF30-325B21105C96}"/>
              </a:ext>
            </a:extLst>
          </p:cNvPr>
          <p:cNvSpPr>
            <a:spLocks noGrp="1"/>
          </p:cNvSpPr>
          <p:nvPr>
            <p:ph type="body" idx="1"/>
          </p:nvPr>
        </p:nvSpPr>
        <p:spPr/>
        <p:txBody>
          <a:bodyPr/>
          <a:lstStyle/>
          <a:p>
            <a:pPr algn="l"/>
            <a:r>
              <a:rPr kumimoji="1" lang="ja-JP" altLang="en-US" dirty="0"/>
              <a:t>またタンパク質の推奨量は男子で</a:t>
            </a:r>
            <a:r>
              <a:rPr kumimoji="1" lang="en-US" altLang="ja-JP" dirty="0"/>
              <a:t>60</a:t>
            </a:r>
            <a:r>
              <a:rPr kumimoji="1" lang="ja-JP" altLang="en-US" dirty="0"/>
              <a:t>ｇ、女子で</a:t>
            </a:r>
            <a:r>
              <a:rPr kumimoji="1" lang="en-US" altLang="ja-JP" dirty="0"/>
              <a:t>55</a:t>
            </a:r>
            <a:r>
              <a:rPr kumimoji="1" lang="ja-JP" altLang="en-US" dirty="0"/>
              <a:t>ｇとなっています。</a:t>
            </a:r>
            <a:endParaRPr kumimoji="1" lang="en-US" altLang="ja-JP" dirty="0"/>
          </a:p>
        </p:txBody>
      </p:sp>
      <p:sp>
        <p:nvSpPr>
          <p:cNvPr id="4" name="スライド番号プレースホルダー 3">
            <a:extLst>
              <a:ext uri="{FF2B5EF4-FFF2-40B4-BE49-F238E27FC236}">
                <a16:creationId xmlns:a16="http://schemas.microsoft.com/office/drawing/2014/main" id="{16A9800B-F98C-0566-894A-05760ECA6599}"/>
              </a:ext>
            </a:extLst>
          </p:cNvPr>
          <p:cNvSpPr>
            <a:spLocks noGrp="1"/>
          </p:cNvSpPr>
          <p:nvPr>
            <p:ph type="sldNum" sz="quarter" idx="5"/>
          </p:nvPr>
        </p:nvSpPr>
        <p:spPr/>
        <p:txBody>
          <a:bodyPr/>
          <a:lstStyle/>
          <a:p>
            <a:fld id="{4D33DBF6-D492-48C1-BD38-24278C554AD6}" type="slidenum">
              <a:rPr kumimoji="1" lang="ja-JP" altLang="en-US" smtClean="0"/>
              <a:t>9</a:t>
            </a:fld>
            <a:endParaRPr kumimoji="1" lang="ja-JP" altLang="en-US"/>
          </a:p>
        </p:txBody>
      </p:sp>
    </p:spTree>
    <p:extLst>
      <p:ext uri="{BB962C8B-B14F-4D97-AF65-F5344CB8AC3E}">
        <p14:creationId xmlns:p14="http://schemas.microsoft.com/office/powerpoint/2010/main" val="263017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F21B314-77F4-45CD-8F1A-12C6C6D8E004}" type="datetimeFigureOut">
              <a:rPr kumimoji="1" lang="ja-JP" altLang="en-US" smtClean="0"/>
              <a:t>2025/6/25</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248516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21B314-77F4-45CD-8F1A-12C6C6D8E004}" type="datetimeFigureOut">
              <a:rPr kumimoji="1" lang="ja-JP" altLang="en-US" smtClean="0"/>
              <a:t>2025/6/25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74490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04672" y="320040"/>
            <a:ext cx="3657600" cy="320040"/>
          </a:xfrm>
        </p:spPr>
        <p:txBody>
          <a:bodyPr/>
          <a:lstStyle/>
          <a:p>
            <a:fld id="{6F21B314-77F4-45CD-8F1A-12C6C6D8E004}" type="datetimeFigureOut">
              <a:rPr kumimoji="1" lang="ja-JP" altLang="en-US" smtClean="0"/>
              <a:t>2025/6/25</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65555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21B314-77F4-45CD-8F1A-12C6C6D8E004}" type="datetimeFigureOut">
              <a:rPr kumimoji="1" lang="ja-JP" altLang="en-US" smtClean="0"/>
              <a:t>2025/6/25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50964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21B314-77F4-45CD-8F1A-12C6C6D8E004}" type="datetimeFigureOut">
              <a:rPr kumimoji="1" lang="ja-JP" altLang="en-US" smtClean="0"/>
              <a:t>2025/6/25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68631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04672" y="320040"/>
            <a:ext cx="3657600" cy="320040"/>
          </a:xfrm>
        </p:spPr>
        <p:txBody>
          <a:bodyPr/>
          <a:lstStyle/>
          <a:p>
            <a:fld id="{6F21B314-77F4-45CD-8F1A-12C6C6D8E004}" type="datetimeFigureOut">
              <a:rPr kumimoji="1" lang="ja-JP" altLang="en-US" smtClean="0"/>
              <a:t>2025/6/25</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36047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04672" y="320040"/>
            <a:ext cx="3657600" cy="320040"/>
          </a:xfrm>
        </p:spPr>
        <p:txBody>
          <a:bodyPr/>
          <a:lstStyle/>
          <a:p>
            <a:fld id="{6F21B314-77F4-45CD-8F1A-12C6C6D8E004}" type="datetimeFigureOut">
              <a:rPr kumimoji="1" lang="ja-JP" altLang="en-US" smtClean="0"/>
              <a:t>2025/6/25</a:t>
            </a:fld>
            <a:endParaRPr kumimoji="1" lang="ja-JP" altLang="en-US"/>
          </a:p>
        </p:txBody>
      </p:sp>
      <p:sp>
        <p:nvSpPr>
          <p:cNvPr id="6" name="Footer Placeholder 5"/>
          <p:cNvSpPr>
            <a:spLocks noGrp="1"/>
          </p:cNvSpPr>
          <p:nvPr>
            <p:ph type="ftr" sz="quarter" idx="11"/>
          </p:nvPr>
        </p:nvSpPr>
        <p:spPr>
          <a:xfrm>
            <a:off x="804672" y="6227064"/>
            <a:ext cx="10588752" cy="320040"/>
          </a:xfrm>
        </p:spPr>
        <p:txBody>
          <a:bodyPr/>
          <a:lstStyle/>
          <a:p>
            <a:endParaRPr kumimoji="1" lang="ja-JP" altLang="en-US"/>
          </a:p>
        </p:txBody>
      </p:sp>
      <p:sp>
        <p:nvSpPr>
          <p:cNvPr id="7" name="Slide Number Placeholder 6"/>
          <p:cNvSpPr>
            <a:spLocks noGrp="1"/>
          </p:cNvSpPr>
          <p:nvPr>
            <p:ph type="sldNum" sz="quarter" idx="12"/>
          </p:nvPr>
        </p:nvSpPr>
        <p:spPr>
          <a:xfrm>
            <a:off x="10469880" y="320040"/>
            <a:ext cx="914400" cy="320040"/>
          </a:xfrm>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301849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125305" y="1488985"/>
            <a:ext cx="6264350" cy="16968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18447" y="4351687"/>
            <a:ext cx="6265588" cy="17040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04672" y="320040"/>
            <a:ext cx="3657600" cy="320040"/>
          </a:xfrm>
        </p:spPr>
        <p:txBody>
          <a:bodyPr/>
          <a:lstStyle/>
          <a:p>
            <a:fld id="{6F21B314-77F4-45CD-8F1A-12C6C6D8E004}" type="datetimeFigureOut">
              <a:rPr kumimoji="1" lang="ja-JP" altLang="en-US" smtClean="0"/>
              <a:t>2025/6/25</a:t>
            </a:fld>
            <a:endParaRPr kumimoji="1" lang="ja-JP" altLang="en-US"/>
          </a:p>
        </p:txBody>
      </p:sp>
      <p:sp>
        <p:nvSpPr>
          <p:cNvPr id="8" name="Footer Placeholder 7"/>
          <p:cNvSpPr>
            <a:spLocks noGrp="1"/>
          </p:cNvSpPr>
          <p:nvPr>
            <p:ph type="ftr" sz="quarter" idx="11"/>
          </p:nvPr>
        </p:nvSpPr>
        <p:spPr>
          <a:xfrm>
            <a:off x="804672" y="6227064"/>
            <a:ext cx="10588752" cy="320040"/>
          </a:xfrm>
        </p:spPr>
        <p:txBody>
          <a:bodyPr/>
          <a:lstStyle/>
          <a:p>
            <a:endParaRPr kumimoji="1" lang="ja-JP" altLang="en-US"/>
          </a:p>
        </p:txBody>
      </p:sp>
      <p:sp>
        <p:nvSpPr>
          <p:cNvPr id="9" name="Slide Number Placeholder 8"/>
          <p:cNvSpPr>
            <a:spLocks noGrp="1"/>
          </p:cNvSpPr>
          <p:nvPr>
            <p:ph type="sldNum" sz="quarter" idx="12"/>
          </p:nvPr>
        </p:nvSpPr>
        <p:spPr>
          <a:xfrm>
            <a:off x="10469880" y="320040"/>
            <a:ext cx="914400" cy="320040"/>
          </a:xfrm>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188613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21B314-77F4-45CD-8F1A-12C6C6D8E004}" type="datetimeFigureOut">
              <a:rPr kumimoji="1" lang="ja-JP" altLang="en-US" smtClean="0"/>
              <a:t>2025/6/25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347025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F21B314-77F4-45CD-8F1A-12C6C6D8E004}" type="datetimeFigureOut">
              <a:rPr kumimoji="1" lang="ja-JP" altLang="en-US" smtClean="0"/>
              <a:t>2025/6/25</a:t>
            </a:fld>
            <a:endParaRPr kumimoji="1" lang="ja-JP" altLang="en-US"/>
          </a:p>
        </p:txBody>
      </p:sp>
      <p:sp>
        <p:nvSpPr>
          <p:cNvPr id="3" name="Footer Placeholder 2"/>
          <p:cNvSpPr>
            <a:spLocks noGrp="1"/>
          </p:cNvSpPr>
          <p:nvPr>
            <p:ph type="ftr" sz="quarter" idx="11"/>
          </p:nvPr>
        </p:nvSpPr>
        <p:spPr>
          <a:xfrm>
            <a:off x="804672" y="6227064"/>
            <a:ext cx="10588752" cy="320040"/>
          </a:xfrm>
        </p:spPr>
        <p:txBody>
          <a:bodyPr/>
          <a:lstStyle/>
          <a:p>
            <a:endParaRPr kumimoji="1" lang="ja-JP" altLang="en-US"/>
          </a:p>
        </p:txBody>
      </p:sp>
      <p:sp>
        <p:nvSpPr>
          <p:cNvPr id="4" name="Slide Number Placeholder 3"/>
          <p:cNvSpPr>
            <a:spLocks noGrp="1"/>
          </p:cNvSpPr>
          <p:nvPr>
            <p:ph type="sldNum" sz="quarter" idx="12"/>
          </p:nvPr>
        </p:nvSpPr>
        <p:spPr>
          <a:xfrm>
            <a:off x="10469880" y="320040"/>
            <a:ext cx="914400" cy="320040"/>
          </a:xfrm>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378202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21B314-77F4-45CD-8F1A-12C6C6D8E004}" type="datetimeFigureOut">
              <a:rPr kumimoji="1" lang="ja-JP" altLang="en-US" smtClean="0"/>
              <a:t>2025/6/25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421111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04672" y="320040"/>
            <a:ext cx="3657600" cy="320040"/>
          </a:xfrm>
        </p:spPr>
        <p:txBody>
          <a:bodyPr/>
          <a:lstStyle/>
          <a:p>
            <a:fld id="{6F21B314-77F4-45CD-8F1A-12C6C6D8E004}" type="datetimeFigureOut">
              <a:rPr kumimoji="1" lang="ja-JP" altLang="en-US" smtClean="0"/>
              <a:t>2025/6/25</a:t>
            </a:fld>
            <a:endParaRPr kumimoji="1" lang="ja-JP" altLang="en-US"/>
          </a:p>
        </p:txBody>
      </p:sp>
      <p:sp>
        <p:nvSpPr>
          <p:cNvPr id="6" name="Footer Placeholder 5"/>
          <p:cNvSpPr>
            <a:spLocks noGrp="1"/>
          </p:cNvSpPr>
          <p:nvPr>
            <p:ph type="ftr" sz="quarter" idx="11"/>
          </p:nvPr>
        </p:nvSpPr>
        <p:spPr>
          <a:xfrm>
            <a:off x="804672" y="6227064"/>
            <a:ext cx="5942203" cy="320040"/>
          </a:xfrm>
        </p:spPr>
        <p:txBody>
          <a:bodyPr/>
          <a:lstStyle/>
          <a:p>
            <a:endParaRPr kumimoji="1" lang="ja-JP" altLang="en-US"/>
          </a:p>
        </p:txBody>
      </p:sp>
      <p:sp>
        <p:nvSpPr>
          <p:cNvPr id="7" name="Slide Number Placeholder 6"/>
          <p:cNvSpPr>
            <a:spLocks noGrp="1"/>
          </p:cNvSpPr>
          <p:nvPr>
            <p:ph type="sldNum" sz="quarter" idx="12"/>
          </p:nvPr>
        </p:nvSpPr>
        <p:spPr>
          <a:xfrm>
            <a:off x="5828377" y="320040"/>
            <a:ext cx="914400" cy="320040"/>
          </a:xfrm>
        </p:spPr>
        <p:txBody>
          <a:body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37844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F21B314-77F4-45CD-8F1A-12C6C6D8E004}" type="datetimeFigureOut">
              <a:rPr kumimoji="1" lang="ja-JP" altLang="en-US" smtClean="0"/>
              <a:t>2025/6/25</a:t>
            </a:fld>
            <a:endParaRPr kumimoji="1" lang="ja-JP" alt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91ABD6C-706E-4492-86C4-658BE9273A5F}" type="slidenum">
              <a:rPr kumimoji="1" lang="ja-JP" altLang="en-US" smtClean="0"/>
              <a:t>‹#›</a:t>
            </a:fld>
            <a:endParaRPr kumimoji="1" lang="ja-JP" altLang="en-US"/>
          </a:p>
        </p:txBody>
      </p:sp>
    </p:spTree>
    <p:extLst>
      <p:ext uri="{BB962C8B-B14F-4D97-AF65-F5344CB8AC3E}">
        <p14:creationId xmlns:p14="http://schemas.microsoft.com/office/powerpoint/2010/main" val="287263362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defTabSz="914400" rtl="0" eaLnBrk="1" latinLnBrk="0" hangingPunct="1">
        <a:lnSpc>
          <a:spcPct val="85000"/>
        </a:lnSpc>
        <a:spcBef>
          <a:spcPct val="0"/>
        </a:spcBef>
        <a:buNone/>
        <a:defRPr kumimoji="1"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B5308-FC42-0037-CE57-105CF919D4C5}"/>
              </a:ext>
            </a:extLst>
          </p:cNvPr>
          <p:cNvSpPr>
            <a:spLocks noGrp="1"/>
          </p:cNvSpPr>
          <p:nvPr>
            <p:ph type="ctrTitle"/>
          </p:nvPr>
        </p:nvSpPr>
        <p:spPr/>
        <p:txBody>
          <a:bodyPr/>
          <a:lstStyle/>
          <a:p>
            <a:r>
              <a:rPr kumimoji="1" lang="ja-JP" altLang="en-US" dirty="0"/>
              <a:t>令和７年度</a:t>
            </a:r>
            <a:br>
              <a:rPr kumimoji="1" lang="en-US" altLang="ja-JP" dirty="0"/>
            </a:br>
            <a:r>
              <a:rPr kumimoji="1" lang="ja-JP" altLang="en-US" b="1" dirty="0"/>
              <a:t>第</a:t>
            </a:r>
            <a:r>
              <a:rPr kumimoji="1" lang="en-US" altLang="ja-JP" b="1" dirty="0"/>
              <a:t>2</a:t>
            </a:r>
            <a:r>
              <a:rPr kumimoji="1" lang="ja-JP" altLang="en-US" b="1" dirty="0"/>
              <a:t>回　食育ミニ講座</a:t>
            </a:r>
          </a:p>
        </p:txBody>
      </p:sp>
      <p:sp>
        <p:nvSpPr>
          <p:cNvPr id="3" name="字幕 2">
            <a:extLst>
              <a:ext uri="{FF2B5EF4-FFF2-40B4-BE49-F238E27FC236}">
                <a16:creationId xmlns:a16="http://schemas.microsoft.com/office/drawing/2014/main" id="{B4AFE779-995C-666C-96F7-6359E256F142}"/>
              </a:ext>
            </a:extLst>
          </p:cNvPr>
          <p:cNvSpPr>
            <a:spLocks noGrp="1"/>
          </p:cNvSpPr>
          <p:nvPr>
            <p:ph type="subTitle" idx="1"/>
          </p:nvPr>
        </p:nvSpPr>
        <p:spPr>
          <a:xfrm>
            <a:off x="1765724" y="4338066"/>
            <a:ext cx="8673427" cy="1322587"/>
          </a:xfrm>
        </p:spPr>
        <p:txBody>
          <a:bodyPr>
            <a:normAutofit/>
          </a:bodyPr>
          <a:lstStyle/>
          <a:p>
            <a:r>
              <a:rPr kumimoji="1" lang="ja-JP" altLang="en-US" sz="3200" u="sng" dirty="0"/>
              <a:t>学校給食</a:t>
            </a:r>
          </a:p>
        </p:txBody>
      </p:sp>
    </p:spTree>
    <p:extLst>
      <p:ext uri="{BB962C8B-B14F-4D97-AF65-F5344CB8AC3E}">
        <p14:creationId xmlns:p14="http://schemas.microsoft.com/office/powerpoint/2010/main" val="339815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D93CA-38F9-AAF1-E04F-3981ACAC1E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7805B08-F587-825F-BF9E-266B394FCD61}"/>
              </a:ext>
            </a:extLst>
          </p:cNvPr>
          <p:cNvSpPr>
            <a:spLocks noGrp="1"/>
          </p:cNvSpPr>
          <p:nvPr>
            <p:ph type="title"/>
          </p:nvPr>
        </p:nvSpPr>
        <p:spPr/>
        <p:txBody>
          <a:bodyPr>
            <a:normAutofit/>
          </a:bodyPr>
          <a:lstStyle/>
          <a:p>
            <a:r>
              <a:rPr kumimoji="1" lang="ja-JP" altLang="en-US" sz="7200" dirty="0"/>
              <a:t>ポイント②</a:t>
            </a:r>
          </a:p>
        </p:txBody>
      </p:sp>
      <p:sp>
        <p:nvSpPr>
          <p:cNvPr id="3" name="コンテンツ プレースホルダー 2">
            <a:extLst>
              <a:ext uri="{FF2B5EF4-FFF2-40B4-BE49-F238E27FC236}">
                <a16:creationId xmlns:a16="http://schemas.microsoft.com/office/drawing/2014/main" id="{D863191E-260A-781A-D957-A3576FC91DCD}"/>
              </a:ext>
            </a:extLst>
          </p:cNvPr>
          <p:cNvSpPr>
            <a:spLocks noGrp="1"/>
          </p:cNvSpPr>
          <p:nvPr>
            <p:ph idx="1"/>
          </p:nvPr>
        </p:nvSpPr>
        <p:spPr/>
        <p:txBody>
          <a:bodyPr>
            <a:normAutofit/>
          </a:bodyPr>
          <a:lstStyle/>
          <a:p>
            <a:r>
              <a:rPr kumimoji="1" lang="ja-JP" altLang="en-US" sz="5400" dirty="0"/>
              <a:t>なるべく様々な食品を使用</a:t>
            </a:r>
            <a:r>
              <a:rPr lang="ja-JP" altLang="en-US" sz="5400" dirty="0"/>
              <a:t>する。</a:t>
            </a:r>
            <a:endParaRPr kumimoji="1" lang="ja-JP" altLang="en-US" sz="5400" dirty="0"/>
          </a:p>
        </p:txBody>
      </p:sp>
    </p:spTree>
    <p:extLst>
      <p:ext uri="{BB962C8B-B14F-4D97-AF65-F5344CB8AC3E}">
        <p14:creationId xmlns:p14="http://schemas.microsoft.com/office/powerpoint/2010/main" val="76812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30B06-BA2F-4611-A8AA-848ED7F09F4C}"/>
            </a:ext>
          </a:extLst>
        </p:cNvPr>
        <p:cNvGrpSpPr/>
        <p:nvPr/>
      </p:nvGrpSpPr>
      <p:grpSpPr>
        <a:xfrm>
          <a:off x="0" y="0"/>
          <a:ext cx="0" cy="0"/>
          <a:chOff x="0" y="0"/>
          <a:chExt cx="0" cy="0"/>
        </a:xfrm>
      </p:grpSpPr>
      <p:pic>
        <p:nvPicPr>
          <p:cNvPr id="6146" name="Picture 2" descr="強い骨のキャラクター">
            <a:extLst>
              <a:ext uri="{FF2B5EF4-FFF2-40B4-BE49-F238E27FC236}">
                <a16:creationId xmlns:a16="http://schemas.microsoft.com/office/drawing/2014/main" id="{55A1253E-7061-5B9C-40F7-744C33988A12}"/>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2182813"/>
            <a:ext cx="5160963" cy="44275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171688B-E583-A89A-5141-76CA91B21EC7}"/>
              </a:ext>
            </a:extLst>
          </p:cNvPr>
          <p:cNvSpPr txBox="1"/>
          <p:nvPr/>
        </p:nvSpPr>
        <p:spPr>
          <a:xfrm>
            <a:off x="671804" y="466699"/>
            <a:ext cx="8229600" cy="1754326"/>
          </a:xfrm>
          <a:prstGeom prst="rect">
            <a:avLst/>
          </a:prstGeom>
          <a:noFill/>
          <a:ln w="76200">
            <a:solidFill>
              <a:schemeClr val="accent1"/>
            </a:solidFill>
          </a:ln>
        </p:spPr>
        <p:txBody>
          <a:bodyPr wrap="square" rtlCol="0">
            <a:spAutoFit/>
          </a:bodyPr>
          <a:lstStyle/>
          <a:p>
            <a:r>
              <a:rPr kumimoji="1" lang="ja-JP" altLang="en-US" sz="5400" dirty="0">
                <a:latin typeface="UD デジタル 教科書体 NK-R" panose="02020400000000000000" pitchFamily="18" charset="-128"/>
                <a:ea typeface="UD デジタル 教科書体 NK-R" panose="02020400000000000000" pitchFamily="18" charset="-128"/>
              </a:rPr>
              <a:t>中学生の時期は</a:t>
            </a:r>
            <a:endParaRPr kumimoji="1" lang="en-US" altLang="ja-JP" sz="5400" dirty="0">
              <a:latin typeface="UD デジタル 教科書体 NK-R" panose="02020400000000000000" pitchFamily="18" charset="-128"/>
              <a:ea typeface="UD デジタル 教科書体 NK-R" panose="02020400000000000000" pitchFamily="18" charset="-128"/>
            </a:endParaRPr>
          </a:p>
          <a:p>
            <a:r>
              <a:rPr lang="ja-JP" altLang="en-US" sz="5400" dirty="0">
                <a:latin typeface="UD デジタル 教科書体 NK-R" panose="02020400000000000000" pitchFamily="18" charset="-128"/>
                <a:ea typeface="UD デジタル 教科書体 NK-R" panose="02020400000000000000" pitchFamily="18" charset="-128"/>
              </a:rPr>
              <a:t>　　　　　　　</a:t>
            </a:r>
            <a:r>
              <a:rPr kumimoji="1" lang="ja-JP" altLang="en-US" sz="5400" dirty="0">
                <a:latin typeface="UD デジタル 教科書体 NK-R" panose="02020400000000000000" pitchFamily="18" charset="-128"/>
                <a:ea typeface="UD デジタル 教科書体 NK-R" panose="02020400000000000000" pitchFamily="18" charset="-128"/>
              </a:rPr>
              <a:t>骨量が増加する！！</a:t>
            </a:r>
          </a:p>
        </p:txBody>
      </p:sp>
      <p:pic>
        <p:nvPicPr>
          <p:cNvPr id="6148" name="Picture 4">
            <a:extLst>
              <a:ext uri="{FF2B5EF4-FFF2-40B4-BE49-F238E27FC236}">
                <a16:creationId xmlns:a16="http://schemas.microsoft.com/office/drawing/2014/main" id="{575423DE-D1D3-2256-36B0-96340A9AF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36349"/>
            <a:ext cx="5903167" cy="519028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0976945-0CF4-F578-290D-41A7D056429F}"/>
              </a:ext>
            </a:extLst>
          </p:cNvPr>
          <p:cNvSpPr txBox="1"/>
          <p:nvPr/>
        </p:nvSpPr>
        <p:spPr>
          <a:xfrm>
            <a:off x="6494105" y="3238829"/>
            <a:ext cx="5026091" cy="2585323"/>
          </a:xfrm>
          <a:prstGeom prst="rect">
            <a:avLst/>
          </a:prstGeom>
          <a:noFill/>
        </p:spPr>
        <p:txBody>
          <a:bodyPr wrap="square" rtlCol="0">
            <a:spAutoFit/>
          </a:bodyPr>
          <a:lstStyle/>
          <a:p>
            <a:pPr algn="ctr"/>
            <a:r>
              <a:rPr kumimoji="1" lang="ja-JP" altLang="en-US" sz="5400" dirty="0">
                <a:latin typeface="UD デジタル 教科書体 NK-B" panose="02020700000000000000" pitchFamily="18" charset="-128"/>
                <a:ea typeface="UD デジタル 教科書体 NK-B" panose="02020700000000000000" pitchFamily="18" charset="-128"/>
              </a:rPr>
              <a:t>今のうちに</a:t>
            </a:r>
            <a:endParaRPr kumimoji="1" lang="en-US" altLang="ja-JP" sz="5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5400" dirty="0">
                <a:highlight>
                  <a:srgbClr val="FFFF00"/>
                </a:highlight>
                <a:latin typeface="UD デジタル 教科書体 NK-B" panose="02020700000000000000" pitchFamily="18" charset="-128"/>
                <a:ea typeface="UD デジタル 教科書体 NK-B" panose="02020700000000000000" pitchFamily="18" charset="-128"/>
              </a:rPr>
              <a:t>カルシウム</a:t>
            </a:r>
            <a:r>
              <a:rPr kumimoji="1" lang="ja-JP" altLang="en-US" sz="5400" dirty="0">
                <a:latin typeface="UD デジタル 教科書体 NK-B" panose="02020700000000000000" pitchFamily="18" charset="-128"/>
                <a:ea typeface="UD デジタル 教科書体 NK-B" panose="02020700000000000000" pitchFamily="18" charset="-128"/>
              </a:rPr>
              <a:t>を</a:t>
            </a:r>
            <a:endParaRPr kumimoji="1" lang="en-US" altLang="ja-JP" sz="5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5400" dirty="0">
                <a:latin typeface="UD デジタル 教科書体 NK-B" panose="02020700000000000000" pitchFamily="18" charset="-128"/>
                <a:ea typeface="UD デジタル 教科書体 NK-B" panose="02020700000000000000" pitchFamily="18" charset="-128"/>
              </a:rPr>
              <a:t>しっかりとろう！</a:t>
            </a:r>
          </a:p>
        </p:txBody>
      </p:sp>
    </p:spTree>
    <p:extLst>
      <p:ext uri="{BB962C8B-B14F-4D97-AF65-F5344CB8AC3E}">
        <p14:creationId xmlns:p14="http://schemas.microsoft.com/office/powerpoint/2010/main" val="204473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42E20-AEE1-92E5-DAAC-D7E26BB13731}"/>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6E4FB17F-D418-344B-6CAE-F57B7AB3A4C9}"/>
              </a:ext>
            </a:extLst>
          </p:cNvPr>
          <p:cNvSpPr>
            <a:spLocks noGrp="1"/>
          </p:cNvSpPr>
          <p:nvPr>
            <p:ph sz="quarter" idx="13"/>
          </p:nvPr>
        </p:nvSpPr>
        <p:spPr/>
        <p:txBody>
          <a:bodyPr/>
          <a:lstStyle/>
          <a:p>
            <a:endParaRPr lang="ja-JP" altLang="en-US"/>
          </a:p>
        </p:txBody>
      </p:sp>
      <p:sp>
        <p:nvSpPr>
          <p:cNvPr id="8" name="タイトル 7">
            <a:extLst>
              <a:ext uri="{FF2B5EF4-FFF2-40B4-BE49-F238E27FC236}">
                <a16:creationId xmlns:a16="http://schemas.microsoft.com/office/drawing/2014/main" id="{7276FAB1-FB89-AADB-4B03-FCEB793CF725}"/>
              </a:ext>
            </a:extLst>
          </p:cNvPr>
          <p:cNvSpPr>
            <a:spLocks noGrp="1"/>
          </p:cNvSpPr>
          <p:nvPr>
            <p:ph type="title"/>
          </p:nvPr>
        </p:nvSpPr>
        <p:spPr/>
        <p:txBody>
          <a:bodyPr/>
          <a:lstStyle/>
          <a:p>
            <a:endParaRPr lang="ja-JP" altLang="en-US"/>
          </a:p>
        </p:txBody>
      </p:sp>
      <p:sp>
        <p:nvSpPr>
          <p:cNvPr id="9" name="テキスト ボックス 8">
            <a:extLst>
              <a:ext uri="{FF2B5EF4-FFF2-40B4-BE49-F238E27FC236}">
                <a16:creationId xmlns:a16="http://schemas.microsoft.com/office/drawing/2014/main" id="{4D9950CB-4239-4824-CCA5-D3E293F29EDA}"/>
              </a:ext>
            </a:extLst>
          </p:cNvPr>
          <p:cNvSpPr txBox="1"/>
          <p:nvPr/>
        </p:nvSpPr>
        <p:spPr>
          <a:xfrm>
            <a:off x="782052" y="843714"/>
            <a:ext cx="10627895" cy="5170571"/>
          </a:xfrm>
          <a:prstGeom prst="rect">
            <a:avLst/>
          </a:prstGeom>
          <a:ln w="206375" cap="flat">
            <a:round/>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ja-JP" altLang="en-US" dirty="0"/>
          </a:p>
        </p:txBody>
      </p:sp>
      <p:sp>
        <p:nvSpPr>
          <p:cNvPr id="2" name="テキスト ボックス 1">
            <a:extLst>
              <a:ext uri="{FF2B5EF4-FFF2-40B4-BE49-F238E27FC236}">
                <a16:creationId xmlns:a16="http://schemas.microsoft.com/office/drawing/2014/main" id="{5A344A0F-6178-1349-36AD-2CB5D3FBFD70}"/>
              </a:ext>
            </a:extLst>
          </p:cNvPr>
          <p:cNvSpPr txBox="1"/>
          <p:nvPr/>
        </p:nvSpPr>
        <p:spPr>
          <a:xfrm>
            <a:off x="928969" y="1820881"/>
            <a:ext cx="4658352" cy="34163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600" dirty="0"/>
              <a:t>小麦粉及び製品類</a:t>
            </a:r>
            <a:endParaRPr kumimoji="1" lang="en-US" altLang="ja-JP" sz="3600" dirty="0"/>
          </a:p>
          <a:p>
            <a:pPr marL="285750" indent="-285750">
              <a:buFont typeface="Arial" panose="020B0604020202020204" pitchFamily="34" charset="0"/>
              <a:buChar char="•"/>
            </a:pPr>
            <a:r>
              <a:rPr kumimoji="1" lang="ja-JP" altLang="en-US" sz="3600" dirty="0"/>
              <a:t>芋及びでん粉類</a:t>
            </a:r>
            <a:endParaRPr kumimoji="1" lang="en-US" altLang="ja-JP" sz="3600" dirty="0"/>
          </a:p>
          <a:p>
            <a:pPr marL="285750" indent="-285750">
              <a:buFont typeface="Arial" panose="020B0604020202020204" pitchFamily="34" charset="0"/>
              <a:buChar char="•"/>
            </a:pPr>
            <a:r>
              <a:rPr kumimoji="1" lang="ja-JP" altLang="en-US" sz="3600" dirty="0"/>
              <a:t>砂糖類</a:t>
            </a:r>
            <a:endParaRPr kumimoji="1" lang="en-US" altLang="ja-JP" sz="3600" dirty="0"/>
          </a:p>
          <a:p>
            <a:pPr marL="285750" indent="-285750">
              <a:buFont typeface="Arial" panose="020B0604020202020204" pitchFamily="34" charset="0"/>
              <a:buChar char="•"/>
            </a:pPr>
            <a:r>
              <a:rPr kumimoji="1" lang="ja-JP" altLang="en-US" sz="3600" dirty="0"/>
              <a:t>豆類</a:t>
            </a:r>
            <a:endParaRPr kumimoji="1" lang="en-US" altLang="ja-JP" sz="3600" dirty="0"/>
          </a:p>
          <a:p>
            <a:pPr marL="285750" indent="-285750">
              <a:buFont typeface="Arial" panose="020B0604020202020204" pitchFamily="34" charset="0"/>
              <a:buChar char="•"/>
            </a:pPr>
            <a:r>
              <a:rPr kumimoji="1" lang="ja-JP" altLang="en-US" sz="3600" dirty="0"/>
              <a:t>豆製品類</a:t>
            </a:r>
            <a:endParaRPr kumimoji="1" lang="en-US" altLang="ja-JP" sz="3600" dirty="0"/>
          </a:p>
          <a:p>
            <a:pPr marL="285750" indent="-285750">
              <a:buFont typeface="Arial" panose="020B0604020202020204" pitchFamily="34" charset="0"/>
              <a:buChar char="•"/>
            </a:pPr>
            <a:r>
              <a:rPr kumimoji="1" lang="ja-JP" altLang="en-US" sz="3600" dirty="0"/>
              <a:t>種実類</a:t>
            </a:r>
            <a:endParaRPr kumimoji="1" lang="en-US" altLang="ja-JP" sz="3600" dirty="0"/>
          </a:p>
        </p:txBody>
      </p:sp>
      <p:sp>
        <p:nvSpPr>
          <p:cNvPr id="3" name="テキスト ボックス 2">
            <a:extLst>
              <a:ext uri="{FF2B5EF4-FFF2-40B4-BE49-F238E27FC236}">
                <a16:creationId xmlns:a16="http://schemas.microsoft.com/office/drawing/2014/main" id="{EB4B928B-7A85-97CB-4DCF-C7B7A71BD71C}"/>
              </a:ext>
            </a:extLst>
          </p:cNvPr>
          <p:cNvSpPr txBox="1"/>
          <p:nvPr/>
        </p:nvSpPr>
        <p:spPr>
          <a:xfrm>
            <a:off x="4905791" y="2358391"/>
            <a:ext cx="4658352" cy="286232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600" dirty="0"/>
              <a:t>緑黄色野菜類</a:t>
            </a:r>
            <a:endParaRPr kumimoji="1" lang="en-US" altLang="ja-JP" sz="3600" dirty="0"/>
          </a:p>
          <a:p>
            <a:pPr marL="285750" indent="-285750">
              <a:buFont typeface="Arial" panose="020B0604020202020204" pitchFamily="34" charset="0"/>
              <a:buChar char="•"/>
            </a:pPr>
            <a:r>
              <a:rPr kumimoji="1" lang="ja-JP" altLang="en-US" sz="3600" dirty="0"/>
              <a:t>果物類</a:t>
            </a:r>
            <a:endParaRPr kumimoji="1" lang="en-US" altLang="ja-JP" sz="3600" dirty="0"/>
          </a:p>
          <a:p>
            <a:pPr marL="285750" indent="-285750">
              <a:buFont typeface="Arial" panose="020B0604020202020204" pitchFamily="34" charset="0"/>
              <a:buChar char="•"/>
            </a:pPr>
            <a:r>
              <a:rPr kumimoji="1" lang="ja-JP" altLang="en-US" sz="3600" dirty="0"/>
              <a:t>きのこ類</a:t>
            </a:r>
            <a:endParaRPr kumimoji="1" lang="en-US" altLang="ja-JP" sz="3600" dirty="0"/>
          </a:p>
          <a:p>
            <a:pPr marL="285750" indent="-285750">
              <a:buFont typeface="Arial" panose="020B0604020202020204" pitchFamily="34" charset="0"/>
              <a:buChar char="•"/>
            </a:pPr>
            <a:r>
              <a:rPr kumimoji="1" lang="ja-JP" altLang="en-US" sz="3600" dirty="0"/>
              <a:t>藻類</a:t>
            </a:r>
            <a:endParaRPr kumimoji="1" lang="en-US" altLang="ja-JP" sz="3600" dirty="0"/>
          </a:p>
          <a:p>
            <a:pPr marL="285750" indent="-285750">
              <a:buFont typeface="Arial" panose="020B0604020202020204" pitchFamily="34" charset="0"/>
              <a:buChar char="•"/>
            </a:pPr>
            <a:r>
              <a:rPr kumimoji="1" lang="ja-JP" altLang="en-US" sz="3600" dirty="0"/>
              <a:t>魚介類</a:t>
            </a:r>
            <a:endParaRPr kumimoji="1" lang="en-US" altLang="ja-JP" sz="3600" dirty="0"/>
          </a:p>
        </p:txBody>
      </p:sp>
      <p:sp>
        <p:nvSpPr>
          <p:cNvPr id="5" name="テキスト ボックス 4">
            <a:extLst>
              <a:ext uri="{FF2B5EF4-FFF2-40B4-BE49-F238E27FC236}">
                <a16:creationId xmlns:a16="http://schemas.microsoft.com/office/drawing/2014/main" id="{0A55F03B-BABE-FB49-D254-70D5CB4C2C3F}"/>
              </a:ext>
            </a:extLst>
          </p:cNvPr>
          <p:cNvSpPr txBox="1"/>
          <p:nvPr/>
        </p:nvSpPr>
        <p:spPr>
          <a:xfrm>
            <a:off x="8555483" y="1817169"/>
            <a:ext cx="4658352" cy="34163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600" dirty="0"/>
              <a:t>小魚類</a:t>
            </a:r>
            <a:endParaRPr kumimoji="1" lang="en-US" altLang="ja-JP" sz="3600" dirty="0"/>
          </a:p>
          <a:p>
            <a:pPr marL="285750" indent="-285750">
              <a:buFont typeface="Arial" panose="020B0604020202020204" pitchFamily="34" charset="0"/>
              <a:buChar char="•"/>
            </a:pPr>
            <a:r>
              <a:rPr kumimoji="1" lang="ja-JP" altLang="en-US" sz="3600" dirty="0"/>
              <a:t>肉類</a:t>
            </a:r>
            <a:endParaRPr kumimoji="1" lang="en-US" altLang="ja-JP" sz="3600" dirty="0"/>
          </a:p>
          <a:p>
            <a:pPr marL="285750" indent="-285750">
              <a:buFont typeface="Arial" panose="020B0604020202020204" pitchFamily="34" charset="0"/>
              <a:buChar char="•"/>
            </a:pPr>
            <a:r>
              <a:rPr kumimoji="1" lang="ja-JP" altLang="en-US" sz="3600" dirty="0"/>
              <a:t>魚類</a:t>
            </a:r>
            <a:endParaRPr kumimoji="1" lang="en-US" altLang="ja-JP" sz="3600" dirty="0"/>
          </a:p>
          <a:p>
            <a:pPr marL="285750" indent="-285750">
              <a:buFont typeface="Arial" panose="020B0604020202020204" pitchFamily="34" charset="0"/>
              <a:buChar char="•"/>
            </a:pPr>
            <a:r>
              <a:rPr kumimoji="1" lang="ja-JP" altLang="en-US" sz="3600" dirty="0"/>
              <a:t>卵類</a:t>
            </a:r>
            <a:endParaRPr kumimoji="1" lang="en-US" altLang="ja-JP" sz="3600" dirty="0"/>
          </a:p>
          <a:p>
            <a:pPr marL="285750" indent="-285750">
              <a:buFont typeface="Arial" panose="020B0604020202020204" pitchFamily="34" charset="0"/>
              <a:buChar char="•"/>
            </a:pPr>
            <a:r>
              <a:rPr kumimoji="1" lang="ja-JP" altLang="en-US" sz="3600" dirty="0"/>
              <a:t>乳類</a:t>
            </a:r>
            <a:endParaRPr kumimoji="1" lang="en-US" altLang="ja-JP" sz="3600" dirty="0"/>
          </a:p>
          <a:p>
            <a:pPr marL="285750" indent="-285750">
              <a:buFont typeface="Arial" panose="020B0604020202020204" pitchFamily="34" charset="0"/>
              <a:buChar char="•"/>
            </a:pPr>
            <a:r>
              <a:rPr kumimoji="1" lang="ja-JP" altLang="en-US" sz="3600" dirty="0"/>
              <a:t>油脂類</a:t>
            </a:r>
          </a:p>
        </p:txBody>
      </p:sp>
    </p:spTree>
    <p:extLst>
      <p:ext uri="{BB962C8B-B14F-4D97-AF65-F5344CB8AC3E}">
        <p14:creationId xmlns:p14="http://schemas.microsoft.com/office/powerpoint/2010/main" val="245506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01302A3-6C9E-E122-E1A6-FBBA5214C2CA}"/>
              </a:ext>
            </a:extLst>
          </p:cNvPr>
          <p:cNvSpPr txBox="1"/>
          <p:nvPr/>
        </p:nvSpPr>
        <p:spPr>
          <a:xfrm>
            <a:off x="443345" y="2566068"/>
            <a:ext cx="11984182" cy="2308324"/>
          </a:xfrm>
          <a:prstGeom prst="rect">
            <a:avLst/>
          </a:prstGeom>
          <a:noFill/>
        </p:spPr>
        <p:txBody>
          <a:bodyPr wrap="square" rtlCol="0">
            <a:spAutoFit/>
          </a:bodyPr>
          <a:lstStyle/>
          <a:p>
            <a:pPr marL="1143000" indent="-1143000">
              <a:buFont typeface="Arial" panose="020B0604020202020204" pitchFamily="34" charset="0"/>
              <a:buChar char="•"/>
            </a:pPr>
            <a:r>
              <a:rPr kumimoji="1" lang="ja-JP" altLang="en-US" sz="7200" u="sng" dirty="0">
                <a:solidFill>
                  <a:srgbClr val="FFC000"/>
                </a:solidFill>
              </a:rPr>
              <a:t>栄養素をバランスよく摂取</a:t>
            </a:r>
            <a:endParaRPr kumimoji="1" lang="en-US" altLang="ja-JP" sz="7200" u="sng" dirty="0">
              <a:solidFill>
                <a:srgbClr val="FFC000"/>
              </a:solidFill>
            </a:endParaRPr>
          </a:p>
          <a:p>
            <a:pPr marL="1143000" indent="-1143000">
              <a:buFont typeface="Arial" panose="020B0604020202020204" pitchFamily="34" charset="0"/>
              <a:buChar char="•"/>
            </a:pPr>
            <a:r>
              <a:rPr kumimoji="1" lang="ja-JP" altLang="en-US" sz="7200" u="sng" dirty="0">
                <a:solidFill>
                  <a:srgbClr val="FFC000"/>
                </a:solidFill>
              </a:rPr>
              <a:t>様々な食品に触れる</a:t>
            </a:r>
          </a:p>
        </p:txBody>
      </p:sp>
      <p:sp>
        <p:nvSpPr>
          <p:cNvPr id="3" name="テキスト ボックス 2">
            <a:extLst>
              <a:ext uri="{FF2B5EF4-FFF2-40B4-BE49-F238E27FC236}">
                <a16:creationId xmlns:a16="http://schemas.microsoft.com/office/drawing/2014/main" id="{4D9EA7C4-AEA3-EB64-1C0D-FE82477C6F4D}"/>
              </a:ext>
            </a:extLst>
          </p:cNvPr>
          <p:cNvSpPr txBox="1"/>
          <p:nvPr/>
        </p:nvSpPr>
        <p:spPr>
          <a:xfrm>
            <a:off x="1" y="783280"/>
            <a:ext cx="11984182" cy="1200329"/>
          </a:xfrm>
          <a:prstGeom prst="rect">
            <a:avLst/>
          </a:prstGeom>
          <a:noFill/>
        </p:spPr>
        <p:txBody>
          <a:bodyPr wrap="square" rtlCol="0">
            <a:spAutoFit/>
          </a:bodyPr>
          <a:lstStyle/>
          <a:p>
            <a:r>
              <a:rPr kumimoji="1" lang="ja-JP" altLang="en-US" sz="7200" dirty="0">
                <a:solidFill>
                  <a:schemeClr val="accent1">
                    <a:lumMod val="75000"/>
                  </a:schemeClr>
                </a:solidFill>
              </a:rPr>
              <a:t>多種類の食品を使用すると・・</a:t>
            </a:r>
          </a:p>
        </p:txBody>
      </p:sp>
      <p:pic>
        <p:nvPicPr>
          <p:cNvPr id="1026" name="Picture 2" descr="生鮮食品のイラスト（軽減税率） | かわいいフリー素材集 いらすとや">
            <a:extLst>
              <a:ext uri="{FF2B5EF4-FFF2-40B4-BE49-F238E27FC236}">
                <a16:creationId xmlns:a16="http://schemas.microsoft.com/office/drawing/2014/main" id="{913E5B59-9787-8E47-53A0-8F0182800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678" y="4226670"/>
            <a:ext cx="2674505" cy="246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4DCAAD-DCCE-4921-6CD2-54D5D053B2E1}"/>
              </a:ext>
            </a:extLst>
          </p:cNvPr>
          <p:cNvSpPr>
            <a:spLocks noGrp="1"/>
          </p:cNvSpPr>
          <p:nvPr>
            <p:ph type="title"/>
          </p:nvPr>
        </p:nvSpPr>
        <p:spPr>
          <a:xfrm>
            <a:off x="910213" y="2332990"/>
            <a:ext cx="3498979" cy="2456442"/>
          </a:xfrm>
        </p:spPr>
        <p:txBody>
          <a:bodyPr>
            <a:noAutofit/>
          </a:bodyPr>
          <a:lstStyle/>
          <a:p>
            <a:r>
              <a:rPr lang="ja-JP" altLang="en-US" sz="7200" dirty="0"/>
              <a:t>ポイント③</a:t>
            </a:r>
            <a:endParaRPr kumimoji="1" lang="ja-JP" altLang="en-US" sz="7200" dirty="0"/>
          </a:p>
        </p:txBody>
      </p:sp>
      <p:sp>
        <p:nvSpPr>
          <p:cNvPr id="3" name="コンテンツ プレースホルダー 2">
            <a:extLst>
              <a:ext uri="{FF2B5EF4-FFF2-40B4-BE49-F238E27FC236}">
                <a16:creationId xmlns:a16="http://schemas.microsoft.com/office/drawing/2014/main" id="{09327C7A-E8E1-4417-452E-31E15B794FEC}"/>
              </a:ext>
            </a:extLst>
          </p:cNvPr>
          <p:cNvSpPr>
            <a:spLocks noGrp="1"/>
          </p:cNvSpPr>
          <p:nvPr>
            <p:ph idx="1"/>
          </p:nvPr>
        </p:nvSpPr>
        <p:spPr/>
        <p:txBody>
          <a:bodyPr>
            <a:normAutofit/>
          </a:bodyPr>
          <a:lstStyle/>
          <a:p>
            <a:r>
              <a:rPr lang="ja-JP" altLang="en-US" sz="4800" dirty="0"/>
              <a:t>特色のある献立の日</a:t>
            </a:r>
            <a:endParaRPr lang="en-US" altLang="ja-JP" sz="4800" dirty="0"/>
          </a:p>
        </p:txBody>
      </p:sp>
    </p:spTree>
    <p:extLst>
      <p:ext uri="{BB962C8B-B14F-4D97-AF65-F5344CB8AC3E}">
        <p14:creationId xmlns:p14="http://schemas.microsoft.com/office/powerpoint/2010/main" val="239160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44226-89D9-970B-EF9B-E00E8ECB7E0E}"/>
            </a:ext>
          </a:extLst>
        </p:cNvPr>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2D2DB3CA-5A13-4948-C50D-9473B5A7F3CE}"/>
              </a:ext>
            </a:extLst>
          </p:cNvPr>
          <p:cNvPicPr>
            <a:picLocks noGrp="1" noChangeAspect="1"/>
          </p:cNvPicPr>
          <p:nvPr>
            <p:ph idx="4294967295"/>
          </p:nvPr>
        </p:nvPicPr>
        <p:blipFill>
          <a:blip r:embed="rId3"/>
          <a:stretch>
            <a:fillRect/>
          </a:stretch>
        </p:blipFill>
        <p:spPr>
          <a:xfrm>
            <a:off x="1685582" y="469900"/>
            <a:ext cx="9002712" cy="5918200"/>
          </a:xfrm>
        </p:spPr>
      </p:pic>
      <p:sp>
        <p:nvSpPr>
          <p:cNvPr id="6" name="円: 塗りつぶしなし 5">
            <a:extLst>
              <a:ext uri="{FF2B5EF4-FFF2-40B4-BE49-F238E27FC236}">
                <a16:creationId xmlns:a16="http://schemas.microsoft.com/office/drawing/2014/main" id="{0F482662-C42F-E3B3-00E6-E07D73AFE53A}"/>
              </a:ext>
            </a:extLst>
          </p:cNvPr>
          <p:cNvSpPr/>
          <p:nvPr/>
        </p:nvSpPr>
        <p:spPr>
          <a:xfrm>
            <a:off x="6738028" y="0"/>
            <a:ext cx="2101174" cy="992221"/>
          </a:xfrm>
          <a:prstGeom prst="donut">
            <a:avLst>
              <a:gd name="adj" fmla="val 46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円: 塗りつぶしなし 6">
            <a:extLst>
              <a:ext uri="{FF2B5EF4-FFF2-40B4-BE49-F238E27FC236}">
                <a16:creationId xmlns:a16="http://schemas.microsoft.com/office/drawing/2014/main" id="{A71DE7E5-FD30-2BE3-8CB5-5646BDF1ED82}"/>
              </a:ext>
            </a:extLst>
          </p:cNvPr>
          <p:cNvSpPr/>
          <p:nvPr/>
        </p:nvSpPr>
        <p:spPr>
          <a:xfrm>
            <a:off x="8667887" y="0"/>
            <a:ext cx="2101174" cy="992221"/>
          </a:xfrm>
          <a:prstGeom prst="donut">
            <a:avLst>
              <a:gd name="adj" fmla="val 46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円: 塗りつぶしなし 7">
            <a:extLst>
              <a:ext uri="{FF2B5EF4-FFF2-40B4-BE49-F238E27FC236}">
                <a16:creationId xmlns:a16="http://schemas.microsoft.com/office/drawing/2014/main" id="{4BDBE2F8-236F-557B-4889-F4D5CC4AE1DF}"/>
              </a:ext>
            </a:extLst>
          </p:cNvPr>
          <p:cNvSpPr/>
          <p:nvPr/>
        </p:nvSpPr>
        <p:spPr>
          <a:xfrm>
            <a:off x="3369016" y="3206885"/>
            <a:ext cx="2101174" cy="992221"/>
          </a:xfrm>
          <a:prstGeom prst="donut">
            <a:avLst>
              <a:gd name="adj" fmla="val 46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 塗りつぶしなし 8">
            <a:extLst>
              <a:ext uri="{FF2B5EF4-FFF2-40B4-BE49-F238E27FC236}">
                <a16:creationId xmlns:a16="http://schemas.microsoft.com/office/drawing/2014/main" id="{BCDACA10-6CED-E35B-1B70-9B311F25718B}"/>
              </a:ext>
            </a:extLst>
          </p:cNvPr>
          <p:cNvSpPr/>
          <p:nvPr/>
        </p:nvSpPr>
        <p:spPr>
          <a:xfrm>
            <a:off x="5216730" y="3194196"/>
            <a:ext cx="2101174" cy="992221"/>
          </a:xfrm>
          <a:prstGeom prst="donut">
            <a:avLst>
              <a:gd name="adj" fmla="val 46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塗りつぶしなし 9">
            <a:extLst>
              <a:ext uri="{FF2B5EF4-FFF2-40B4-BE49-F238E27FC236}">
                <a16:creationId xmlns:a16="http://schemas.microsoft.com/office/drawing/2014/main" id="{F65BE8FB-DCB2-10DE-E898-001B72136A84}"/>
              </a:ext>
            </a:extLst>
          </p:cNvPr>
          <p:cNvSpPr/>
          <p:nvPr/>
        </p:nvSpPr>
        <p:spPr>
          <a:xfrm>
            <a:off x="8667887" y="3194195"/>
            <a:ext cx="2101174" cy="992221"/>
          </a:xfrm>
          <a:prstGeom prst="donut">
            <a:avLst>
              <a:gd name="adj" fmla="val 46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1203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959FC-ED54-8F31-9270-12846604CFD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0C66EBD7-7016-FC19-1B24-0799864D7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5EA13176-3078-1998-637A-D05E636736BB}"/>
              </a:ext>
            </a:extLst>
          </p:cNvPr>
          <p:cNvSpPr>
            <a:spLocks noGrp="1"/>
          </p:cNvSpPr>
          <p:nvPr>
            <p:ph type="title"/>
          </p:nvPr>
        </p:nvSpPr>
        <p:spPr/>
        <p:txBody>
          <a:bodyPr/>
          <a:lstStyle/>
          <a:p>
            <a:r>
              <a:rPr kumimoji="1" lang="ja-JP" altLang="en-US" u="sng" dirty="0">
                <a:latin typeface="UD デジタル 教科書体 NK-R" panose="02020400000000000000" pitchFamily="18" charset="-128"/>
                <a:ea typeface="UD デジタル 教科書体 NK-R" panose="02020400000000000000" pitchFamily="18" charset="-128"/>
              </a:rPr>
              <a:t>リクエスト給食</a:t>
            </a:r>
          </a:p>
        </p:txBody>
      </p:sp>
      <p:pic>
        <p:nvPicPr>
          <p:cNvPr id="1026" name="Picture 2">
            <a:extLst>
              <a:ext uri="{FF2B5EF4-FFF2-40B4-BE49-F238E27FC236}">
                <a16:creationId xmlns:a16="http://schemas.microsoft.com/office/drawing/2014/main" id="{E407BBAD-5CD9-0F95-44D4-A928EA53B3C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4769" y="1303506"/>
            <a:ext cx="7104131" cy="180934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E2959DEA-B2F0-DE0E-53C0-1C70D4B624F4}"/>
              </a:ext>
            </a:extLst>
          </p:cNvPr>
          <p:cNvSpPr txBox="1"/>
          <p:nvPr/>
        </p:nvSpPr>
        <p:spPr>
          <a:xfrm>
            <a:off x="792805" y="1915790"/>
            <a:ext cx="6016557" cy="584775"/>
          </a:xfrm>
          <a:prstGeom prst="rect">
            <a:avLst/>
          </a:prstGeom>
          <a:noFill/>
        </p:spPr>
        <p:txBody>
          <a:bodyPr wrap="square" rtlCol="0">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夏の食材を使った和食メニュー</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pic>
        <p:nvPicPr>
          <p:cNvPr id="5" name="Picture 2">
            <a:extLst>
              <a:ext uri="{FF2B5EF4-FFF2-40B4-BE49-F238E27FC236}">
                <a16:creationId xmlns:a16="http://schemas.microsoft.com/office/drawing/2014/main" id="{15CEBCE1-E494-EF6F-E7DE-745401AA8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69" y="4028361"/>
            <a:ext cx="7104131" cy="180934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DE49F72-E696-22E4-971B-07BAD0B8DC4F}"/>
              </a:ext>
            </a:extLst>
          </p:cNvPr>
          <p:cNvSpPr txBox="1"/>
          <p:nvPr/>
        </p:nvSpPr>
        <p:spPr>
          <a:xfrm>
            <a:off x="1087574" y="4713327"/>
            <a:ext cx="6016557" cy="584775"/>
          </a:xfrm>
          <a:prstGeom prst="rect">
            <a:avLst/>
          </a:prstGeom>
          <a:noFill/>
        </p:spPr>
        <p:txBody>
          <a:bodyPr wrap="square" rtlCol="0">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風邪予防になるメニュー</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pic>
        <p:nvPicPr>
          <p:cNvPr id="7" name="Picture 2">
            <a:extLst>
              <a:ext uri="{FF2B5EF4-FFF2-40B4-BE49-F238E27FC236}">
                <a16:creationId xmlns:a16="http://schemas.microsoft.com/office/drawing/2014/main" id="{12BFDF9F-C38B-6DCE-58AE-FC0338C38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638" y="2364378"/>
            <a:ext cx="7104131" cy="180934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24346D5-52FA-EA8E-9837-EC1780A360E2}"/>
              </a:ext>
            </a:extLst>
          </p:cNvPr>
          <p:cNvSpPr txBox="1"/>
          <p:nvPr/>
        </p:nvSpPr>
        <p:spPr>
          <a:xfrm>
            <a:off x="6470212" y="3090266"/>
            <a:ext cx="6016557" cy="584775"/>
          </a:xfrm>
          <a:prstGeom prst="rect">
            <a:avLst/>
          </a:prstGeom>
          <a:noFill/>
        </p:spPr>
        <p:txBody>
          <a:bodyPr wrap="square" rtlCol="0">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秋の食材を使った洋食メニュー</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30943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FA4-7FCA-80F8-7FC3-856324F1ED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888AEC3-3458-8C17-1758-51B9499FA78A}"/>
              </a:ext>
            </a:extLst>
          </p:cNvPr>
          <p:cNvSpPr>
            <a:spLocks noGrp="1"/>
          </p:cNvSpPr>
          <p:nvPr>
            <p:ph type="title"/>
          </p:nvPr>
        </p:nvSpPr>
        <p:spPr/>
        <p:txBody>
          <a:bodyPr/>
          <a:lstStyle/>
          <a:p>
            <a:r>
              <a:rPr kumimoji="1" lang="ja-JP" altLang="en-US" u="sng" dirty="0">
                <a:latin typeface="UD デジタル 教科書体 NK-R" panose="02020400000000000000" pitchFamily="18" charset="-128"/>
                <a:ea typeface="UD デジタル 教科書体 NK-R" panose="02020400000000000000" pitchFamily="18" charset="-128"/>
              </a:rPr>
              <a:t>ふるさとくまさんデー</a:t>
            </a:r>
          </a:p>
        </p:txBody>
      </p:sp>
      <p:pic>
        <p:nvPicPr>
          <p:cNvPr id="4" name="Picture 2" descr="九州地方・沖縄地方8県の地図のイラスト（都道府県） | かわいいフリー ...">
            <a:extLst>
              <a:ext uri="{FF2B5EF4-FFF2-40B4-BE49-F238E27FC236}">
                <a16:creationId xmlns:a16="http://schemas.microsoft.com/office/drawing/2014/main" id="{E546FF1F-F48E-0365-B6EE-46F3062EDE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0975" y="581088"/>
            <a:ext cx="5695824" cy="5695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いろいろな和牛のイラスト | かわいいフリー素材集 いらすとや">
            <a:extLst>
              <a:ext uri="{FF2B5EF4-FFF2-40B4-BE49-F238E27FC236}">
                <a16:creationId xmlns:a16="http://schemas.microsoft.com/office/drawing/2014/main" id="{CCBBBE4F-F822-BDD5-1C5D-EB8D5554302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424449" y="1551359"/>
            <a:ext cx="1188485" cy="8527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レンコンのイラスト | かわいいフリー素材集 いらすとや">
            <a:extLst>
              <a:ext uri="{FF2B5EF4-FFF2-40B4-BE49-F238E27FC236}">
                <a16:creationId xmlns:a16="http://schemas.microsoft.com/office/drawing/2014/main" id="{0222C08F-3E19-A4F4-F662-1A7681D7CFE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058781" y="2366447"/>
            <a:ext cx="1011090" cy="7969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玉ねぎの検索結果 | かわいいフリー素材集 いらすとや">
            <a:extLst>
              <a:ext uri="{FF2B5EF4-FFF2-40B4-BE49-F238E27FC236}">
                <a16:creationId xmlns:a16="http://schemas.microsoft.com/office/drawing/2014/main" id="{2386AA22-F042-3A01-9C1C-CC0BA0DCFE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474" y="4701572"/>
            <a:ext cx="1011090" cy="10110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デコポンのイラスト">
            <a:extLst>
              <a:ext uri="{FF2B5EF4-FFF2-40B4-BE49-F238E27FC236}">
                <a16:creationId xmlns:a16="http://schemas.microsoft.com/office/drawing/2014/main" id="{06336C98-3283-40FD-D081-97F4BD83BDD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554000" y="3826945"/>
            <a:ext cx="1011090" cy="102648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メロンのイラスト（フルーツ） | かわいいフリー素材集 いらすとや">
            <a:extLst>
              <a:ext uri="{FF2B5EF4-FFF2-40B4-BE49-F238E27FC236}">
                <a16:creationId xmlns:a16="http://schemas.microsoft.com/office/drawing/2014/main" id="{37B1AB6E-5FF5-CB63-165B-B9E2AC85809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160601" y="3102349"/>
            <a:ext cx="755187" cy="7871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いろいろな和牛のイラスト | かわいいフリー素材集 いらすとや">
            <a:extLst>
              <a:ext uri="{FF2B5EF4-FFF2-40B4-BE49-F238E27FC236}">
                <a16:creationId xmlns:a16="http://schemas.microsoft.com/office/drawing/2014/main" id="{48A9DDC9-5861-4193-00BE-9A35A2FB401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735744" y="3913820"/>
            <a:ext cx="1188485" cy="85273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すいかのイラスト「丸々すいかとカットすいか」">
            <a:extLst>
              <a:ext uri="{FF2B5EF4-FFF2-40B4-BE49-F238E27FC236}">
                <a16:creationId xmlns:a16="http://schemas.microsoft.com/office/drawing/2014/main" id="{FEA52E3B-42E7-D076-7167-01F9C8E5E91F}"/>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142739" y="1994808"/>
            <a:ext cx="745958" cy="74595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イチゴのイラスト（フルーツ）">
            <a:extLst>
              <a:ext uri="{FF2B5EF4-FFF2-40B4-BE49-F238E27FC236}">
                <a16:creationId xmlns:a16="http://schemas.microsoft.com/office/drawing/2014/main" id="{5FEE9AAB-B759-E540-52C4-321A94500EB8}"/>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699576" y="1273101"/>
            <a:ext cx="576540" cy="74875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太刀魚・タチウオのイラスト | かわいいフリー素材集 いらすとや">
            <a:extLst>
              <a:ext uri="{FF2B5EF4-FFF2-40B4-BE49-F238E27FC236}">
                <a16:creationId xmlns:a16="http://schemas.microsoft.com/office/drawing/2014/main" id="{5D7E20B1-0B6D-FB56-8018-2B73A91C0D03}"/>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248387" y="4701572"/>
            <a:ext cx="837895" cy="101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00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26C5A4E-E434-C555-8D3A-439A7421B932}"/>
              </a:ext>
            </a:extLst>
          </p:cNvPr>
          <p:cNvSpPr txBox="1"/>
          <p:nvPr/>
        </p:nvSpPr>
        <p:spPr>
          <a:xfrm>
            <a:off x="5353105" y="2005600"/>
            <a:ext cx="6070232" cy="280076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4400" dirty="0">
                <a:solidFill>
                  <a:srgbClr val="FFC000"/>
                </a:solidFill>
              </a:rPr>
              <a:t>中学生に合った栄養</a:t>
            </a:r>
            <a:endParaRPr kumimoji="1" lang="en-US" altLang="ja-JP" sz="4400" dirty="0">
              <a:solidFill>
                <a:srgbClr val="FFC000"/>
              </a:solidFill>
            </a:endParaRPr>
          </a:p>
          <a:p>
            <a:pPr marL="285750" indent="-285750">
              <a:buFont typeface="Arial" panose="020B0604020202020204" pitchFamily="34" charset="0"/>
              <a:buChar char="•"/>
            </a:pPr>
            <a:r>
              <a:rPr kumimoji="1" lang="ja-JP" altLang="en-US" sz="4400" dirty="0">
                <a:solidFill>
                  <a:srgbClr val="FFC000"/>
                </a:solidFill>
              </a:rPr>
              <a:t>いろんな食品に触れる</a:t>
            </a:r>
            <a:endParaRPr kumimoji="1" lang="en-US" altLang="ja-JP" sz="4400" dirty="0">
              <a:solidFill>
                <a:srgbClr val="FFC000"/>
              </a:solidFill>
            </a:endParaRPr>
          </a:p>
          <a:p>
            <a:pPr marL="285750" indent="-285750">
              <a:buFont typeface="Arial" panose="020B0604020202020204" pitchFamily="34" charset="0"/>
              <a:buChar char="•"/>
            </a:pPr>
            <a:r>
              <a:rPr kumimoji="1" lang="ja-JP" altLang="en-US" sz="4400" dirty="0">
                <a:solidFill>
                  <a:srgbClr val="FFC000"/>
                </a:solidFill>
              </a:rPr>
              <a:t>知ってもらいたいこと・楽しんでもらいたいこと</a:t>
            </a:r>
          </a:p>
        </p:txBody>
      </p:sp>
      <p:sp>
        <p:nvSpPr>
          <p:cNvPr id="7" name="タイトル 6">
            <a:extLst>
              <a:ext uri="{FF2B5EF4-FFF2-40B4-BE49-F238E27FC236}">
                <a16:creationId xmlns:a16="http://schemas.microsoft.com/office/drawing/2014/main" id="{E4181908-4FFE-AC7E-1404-3C224A17797C}"/>
              </a:ext>
            </a:extLst>
          </p:cNvPr>
          <p:cNvSpPr>
            <a:spLocks noGrp="1"/>
          </p:cNvSpPr>
          <p:nvPr>
            <p:ph type="title"/>
          </p:nvPr>
        </p:nvSpPr>
        <p:spPr/>
        <p:txBody>
          <a:bodyPr/>
          <a:lstStyle/>
          <a:p>
            <a:r>
              <a:rPr lang="ja-JP" altLang="en-US" dirty="0"/>
              <a:t>まとめ</a:t>
            </a:r>
          </a:p>
        </p:txBody>
      </p:sp>
    </p:spTree>
    <p:extLst>
      <p:ext uri="{BB962C8B-B14F-4D97-AF65-F5344CB8AC3E}">
        <p14:creationId xmlns:p14="http://schemas.microsoft.com/office/powerpoint/2010/main" val="77832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牛乳の検索結果 | かわいいフリー素材集 いらすとや">
            <a:extLst>
              <a:ext uri="{FF2B5EF4-FFF2-40B4-BE49-F238E27FC236}">
                <a16:creationId xmlns:a16="http://schemas.microsoft.com/office/drawing/2014/main" id="{06A60744-3912-19D1-1BD0-406C8E58F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593" y="1074593"/>
            <a:ext cx="4708814" cy="470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9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C3224D4-E317-456C-86D4-15728E7BCCBB}"/>
              </a:ext>
            </a:extLst>
          </p:cNvPr>
          <p:cNvPicPr>
            <a:picLocks noChangeAspect="1"/>
          </p:cNvPicPr>
          <p:nvPr/>
        </p:nvPicPr>
        <p:blipFill>
          <a:blip r:embed="rId3"/>
          <a:stretch>
            <a:fillRect/>
          </a:stretch>
        </p:blipFill>
        <p:spPr>
          <a:xfrm>
            <a:off x="0" y="616527"/>
            <a:ext cx="12334096" cy="5624945"/>
          </a:xfrm>
          <a:prstGeom prst="rect">
            <a:avLst/>
          </a:prstGeom>
        </p:spPr>
      </p:pic>
    </p:spTree>
    <p:extLst>
      <p:ext uri="{BB962C8B-B14F-4D97-AF65-F5344CB8AC3E}">
        <p14:creationId xmlns:p14="http://schemas.microsoft.com/office/powerpoint/2010/main" val="80460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C079AEC-C285-4E66-8CAB-3DE0C65D4639}"/>
              </a:ext>
            </a:extLst>
          </p:cNvPr>
          <p:cNvSpPr txBox="1"/>
          <p:nvPr/>
        </p:nvSpPr>
        <p:spPr>
          <a:xfrm>
            <a:off x="782051" y="926842"/>
            <a:ext cx="10627895" cy="1569660"/>
          </a:xfrm>
          <a:prstGeom prst="rect">
            <a:avLst/>
          </a:prstGeom>
          <a:ln w="152400" cap="flat">
            <a:round/>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9600" dirty="0"/>
              <a:t>献立作成のポイント</a:t>
            </a:r>
          </a:p>
        </p:txBody>
      </p:sp>
      <p:pic>
        <p:nvPicPr>
          <p:cNvPr id="1026" name="Picture 2" descr="大きな鍋で料理をする人のイラスト">
            <a:extLst>
              <a:ext uri="{FF2B5EF4-FFF2-40B4-BE49-F238E27FC236}">
                <a16:creationId xmlns:a16="http://schemas.microsoft.com/office/drawing/2014/main" id="{C2C9FA05-FAC1-2689-5892-22084A58A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585" y="3092935"/>
            <a:ext cx="3016829" cy="296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9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877543-6FFB-8AE6-2F0A-3EF1A8B92E3A}"/>
              </a:ext>
            </a:extLst>
          </p:cNvPr>
          <p:cNvSpPr>
            <a:spLocks noGrp="1"/>
          </p:cNvSpPr>
          <p:nvPr>
            <p:ph type="title"/>
          </p:nvPr>
        </p:nvSpPr>
        <p:spPr/>
        <p:txBody>
          <a:bodyPr>
            <a:normAutofit/>
          </a:bodyPr>
          <a:lstStyle/>
          <a:p>
            <a:r>
              <a:rPr kumimoji="1" lang="ja-JP" altLang="en-US" sz="7200" dirty="0"/>
              <a:t>ポイント①</a:t>
            </a:r>
          </a:p>
        </p:txBody>
      </p:sp>
      <p:sp>
        <p:nvSpPr>
          <p:cNvPr id="3" name="コンテンツ プレースホルダー 2">
            <a:extLst>
              <a:ext uri="{FF2B5EF4-FFF2-40B4-BE49-F238E27FC236}">
                <a16:creationId xmlns:a16="http://schemas.microsoft.com/office/drawing/2014/main" id="{8B65A25F-70B8-352F-2F02-3E53EC6B4B84}"/>
              </a:ext>
            </a:extLst>
          </p:cNvPr>
          <p:cNvSpPr>
            <a:spLocks noGrp="1"/>
          </p:cNvSpPr>
          <p:nvPr>
            <p:ph idx="1"/>
          </p:nvPr>
        </p:nvSpPr>
        <p:spPr/>
        <p:txBody>
          <a:bodyPr>
            <a:normAutofit/>
          </a:bodyPr>
          <a:lstStyle/>
          <a:p>
            <a:r>
              <a:rPr kumimoji="1" lang="ja-JP" altLang="en-US" sz="5400" dirty="0"/>
              <a:t>栄養摂取基準に</a:t>
            </a:r>
            <a:endParaRPr kumimoji="1" lang="en-US" altLang="ja-JP" sz="5400" dirty="0"/>
          </a:p>
          <a:p>
            <a:pPr marL="0" indent="0">
              <a:buNone/>
            </a:pPr>
            <a:r>
              <a:rPr kumimoji="1" lang="ja-JP" altLang="en-US" sz="5400" dirty="0"/>
              <a:t>　基づいた献立作成</a:t>
            </a:r>
          </a:p>
        </p:txBody>
      </p:sp>
    </p:spTree>
    <p:extLst>
      <p:ext uri="{BB962C8B-B14F-4D97-AF65-F5344CB8AC3E}">
        <p14:creationId xmlns:p14="http://schemas.microsoft.com/office/powerpoint/2010/main" val="281747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DDFB1-E4DC-D2B6-D5D1-73C34B3EC9D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A18FD3-7385-CDCD-458F-55402FABD09A}"/>
              </a:ext>
            </a:extLst>
          </p:cNvPr>
          <p:cNvSpPr>
            <a:spLocks noGrp="1"/>
          </p:cNvSpPr>
          <p:nvPr>
            <p:ph type="title" idx="4294967295"/>
          </p:nvPr>
        </p:nvSpPr>
        <p:spPr>
          <a:xfrm>
            <a:off x="360218" y="221345"/>
            <a:ext cx="3498850" cy="1469341"/>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給食の栄養価</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3">
            <a:extLst>
              <a:ext uri="{FF2B5EF4-FFF2-40B4-BE49-F238E27FC236}">
                <a16:creationId xmlns:a16="http://schemas.microsoft.com/office/drawing/2014/main" id="{787E69CD-1267-79DD-1DB5-AF0C451DB68E}"/>
              </a:ext>
            </a:extLst>
          </p:cNvPr>
          <p:cNvGraphicFramePr>
            <a:graphicFrameLocks noGrp="1"/>
          </p:cNvGraphicFramePr>
          <p:nvPr>
            <p:ph idx="4294967295"/>
            <p:extLst>
              <p:ext uri="{D42A27DB-BD31-4B8C-83A1-F6EECF244321}">
                <p14:modId xmlns:p14="http://schemas.microsoft.com/office/powerpoint/2010/main" val="2340448065"/>
              </p:ext>
            </p:extLst>
          </p:nvPr>
        </p:nvGraphicFramePr>
        <p:xfrm>
          <a:off x="579121" y="1690687"/>
          <a:ext cx="9174480" cy="1986790"/>
        </p:xfrm>
        <a:graphic>
          <a:graphicData uri="http://schemas.openxmlformats.org/drawingml/2006/table">
            <a:tbl>
              <a:tblPr firstRow="1" bandRow="1">
                <a:tableStyleId>{5C22544A-7EE6-4342-B048-85BDC9FD1C3A}</a:tableStyleId>
              </a:tblPr>
              <a:tblGrid>
                <a:gridCol w="1834896">
                  <a:extLst>
                    <a:ext uri="{9D8B030D-6E8A-4147-A177-3AD203B41FA5}">
                      <a16:colId xmlns:a16="http://schemas.microsoft.com/office/drawing/2014/main" val="2772715348"/>
                    </a:ext>
                  </a:extLst>
                </a:gridCol>
                <a:gridCol w="1834896">
                  <a:extLst>
                    <a:ext uri="{9D8B030D-6E8A-4147-A177-3AD203B41FA5}">
                      <a16:colId xmlns:a16="http://schemas.microsoft.com/office/drawing/2014/main" val="718311405"/>
                    </a:ext>
                  </a:extLst>
                </a:gridCol>
                <a:gridCol w="1834896">
                  <a:extLst>
                    <a:ext uri="{9D8B030D-6E8A-4147-A177-3AD203B41FA5}">
                      <a16:colId xmlns:a16="http://schemas.microsoft.com/office/drawing/2014/main" val="2169465205"/>
                    </a:ext>
                  </a:extLst>
                </a:gridCol>
                <a:gridCol w="1834896">
                  <a:extLst>
                    <a:ext uri="{9D8B030D-6E8A-4147-A177-3AD203B41FA5}">
                      <a16:colId xmlns:a16="http://schemas.microsoft.com/office/drawing/2014/main" val="1254414145"/>
                    </a:ext>
                  </a:extLst>
                </a:gridCol>
                <a:gridCol w="1834896">
                  <a:extLst>
                    <a:ext uri="{9D8B030D-6E8A-4147-A177-3AD203B41FA5}">
                      <a16:colId xmlns:a16="http://schemas.microsoft.com/office/drawing/2014/main" val="3264750221"/>
                    </a:ext>
                  </a:extLst>
                </a:gridCol>
              </a:tblGrid>
              <a:tr h="660990">
                <a:tc>
                  <a:txBody>
                    <a:bodyPr/>
                    <a:lstStyle/>
                    <a:p>
                      <a:pPr algn="ctr"/>
                      <a:r>
                        <a:rPr kumimoji="1" lang="ja-JP" altLang="en-US" sz="2000" dirty="0"/>
                        <a:t>エネルギー</a:t>
                      </a:r>
                      <a:endParaRPr kumimoji="1" lang="ja-JP" altLang="en-US" sz="20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ja-JP" altLang="en-US" sz="2000" dirty="0"/>
                        <a:t>タンパク質</a:t>
                      </a:r>
                    </a:p>
                  </a:txBody>
                  <a:tcPr anchor="ctr"/>
                </a:tc>
                <a:tc>
                  <a:txBody>
                    <a:bodyPr/>
                    <a:lstStyle/>
                    <a:p>
                      <a:pPr algn="ctr"/>
                      <a:r>
                        <a:rPr kumimoji="1" lang="ja-JP" altLang="en-US" sz="2000" dirty="0"/>
                        <a:t>カルシウム</a:t>
                      </a:r>
                    </a:p>
                  </a:txBody>
                  <a:tcPr anchor="ctr"/>
                </a:tc>
                <a:tc>
                  <a:txBody>
                    <a:bodyPr/>
                    <a:lstStyle/>
                    <a:p>
                      <a:pPr algn="ctr"/>
                      <a:r>
                        <a:rPr kumimoji="1" lang="ja-JP" altLang="en-US" sz="1800" dirty="0"/>
                        <a:t>マグネシウム</a:t>
                      </a:r>
                    </a:p>
                  </a:txBody>
                  <a:tcPr anchor="ctr"/>
                </a:tc>
                <a:tc>
                  <a:txBody>
                    <a:bodyPr/>
                    <a:lstStyle/>
                    <a:p>
                      <a:pPr algn="ctr"/>
                      <a:r>
                        <a:rPr kumimoji="1" lang="ja-JP" altLang="en-US" sz="2000" dirty="0"/>
                        <a:t>鉄</a:t>
                      </a:r>
                    </a:p>
                  </a:txBody>
                  <a:tcPr anchor="ctr"/>
                </a:tc>
                <a:extLst>
                  <a:ext uri="{0D108BD9-81ED-4DB2-BD59-A6C34878D82A}">
                    <a16:rowId xmlns:a16="http://schemas.microsoft.com/office/drawing/2014/main" val="3417876084"/>
                  </a:ext>
                </a:extLst>
              </a:tr>
              <a:tr h="1325800">
                <a:tc>
                  <a:txBody>
                    <a:bodyPr/>
                    <a:lstStyle/>
                    <a:p>
                      <a:pPr algn="ctr"/>
                      <a:r>
                        <a:rPr kumimoji="1" lang="en-US" altLang="ja-JP" sz="2800" dirty="0"/>
                        <a:t>830kcal</a:t>
                      </a:r>
                      <a:endParaRPr kumimoji="1" lang="ja-JP" altLang="en-US" sz="28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2800" baseline="0" dirty="0"/>
                        <a:t>34</a:t>
                      </a:r>
                      <a:r>
                        <a:rPr kumimoji="1" lang="ja-JP" altLang="en-US" sz="2800" baseline="0" dirty="0"/>
                        <a:t>ｇ</a:t>
                      </a:r>
                      <a:endParaRPr kumimoji="1" lang="ja-JP" altLang="en-US" sz="2800" baseline="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2800" dirty="0"/>
                        <a:t>450</a:t>
                      </a:r>
                      <a:r>
                        <a:rPr kumimoji="1" lang="ja-JP" altLang="en-US" sz="2800" dirty="0"/>
                        <a:t>ｍｇ</a:t>
                      </a:r>
                      <a:endParaRPr kumimoji="1" lang="ja-JP" altLang="en-US" sz="28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2800" dirty="0"/>
                        <a:t>120</a:t>
                      </a:r>
                      <a:r>
                        <a:rPr kumimoji="1" lang="ja-JP" altLang="en-US" sz="2800" dirty="0"/>
                        <a:t>ｍｇ</a:t>
                      </a:r>
                      <a:endParaRPr kumimoji="1" lang="ja-JP" altLang="en-US" sz="28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2800" dirty="0"/>
                        <a:t>4</a:t>
                      </a:r>
                      <a:r>
                        <a:rPr kumimoji="1" lang="ja-JP" altLang="en-US" sz="2800" dirty="0"/>
                        <a:t>ｍｇ</a:t>
                      </a:r>
                      <a:endParaRPr kumimoji="1" lang="ja-JP" altLang="en-US" sz="28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2253091504"/>
                  </a:ext>
                </a:extLst>
              </a:tr>
            </a:tbl>
          </a:graphicData>
        </a:graphic>
      </p:graphicFrame>
      <p:graphicFrame>
        <p:nvGraphicFramePr>
          <p:cNvPr id="3" name="コンテンツ プレースホルダー 3">
            <a:extLst>
              <a:ext uri="{FF2B5EF4-FFF2-40B4-BE49-F238E27FC236}">
                <a16:creationId xmlns:a16="http://schemas.microsoft.com/office/drawing/2014/main" id="{DCF945A8-776B-3C31-C8BD-945A7E87BBE5}"/>
              </a:ext>
            </a:extLst>
          </p:cNvPr>
          <p:cNvGraphicFramePr>
            <a:graphicFrameLocks/>
          </p:cNvGraphicFramePr>
          <p:nvPr>
            <p:extLst>
              <p:ext uri="{D42A27DB-BD31-4B8C-83A1-F6EECF244321}">
                <p14:modId xmlns:p14="http://schemas.microsoft.com/office/powerpoint/2010/main" val="2598330632"/>
              </p:ext>
            </p:extLst>
          </p:nvPr>
        </p:nvGraphicFramePr>
        <p:xfrm>
          <a:off x="579120" y="3918092"/>
          <a:ext cx="8827008" cy="1986790"/>
        </p:xfrm>
        <a:graphic>
          <a:graphicData uri="http://schemas.openxmlformats.org/drawingml/2006/table">
            <a:tbl>
              <a:tblPr firstRow="1" bandRow="1">
                <a:tableStyleId>{5C22544A-7EE6-4342-B048-85BDC9FD1C3A}</a:tableStyleId>
              </a:tblPr>
              <a:tblGrid>
                <a:gridCol w="2206752">
                  <a:extLst>
                    <a:ext uri="{9D8B030D-6E8A-4147-A177-3AD203B41FA5}">
                      <a16:colId xmlns:a16="http://schemas.microsoft.com/office/drawing/2014/main" val="718311405"/>
                    </a:ext>
                  </a:extLst>
                </a:gridCol>
                <a:gridCol w="2206752">
                  <a:extLst>
                    <a:ext uri="{9D8B030D-6E8A-4147-A177-3AD203B41FA5}">
                      <a16:colId xmlns:a16="http://schemas.microsoft.com/office/drawing/2014/main" val="2169465205"/>
                    </a:ext>
                  </a:extLst>
                </a:gridCol>
                <a:gridCol w="2206752">
                  <a:extLst>
                    <a:ext uri="{9D8B030D-6E8A-4147-A177-3AD203B41FA5}">
                      <a16:colId xmlns:a16="http://schemas.microsoft.com/office/drawing/2014/main" val="1254414145"/>
                    </a:ext>
                  </a:extLst>
                </a:gridCol>
                <a:gridCol w="2206752">
                  <a:extLst>
                    <a:ext uri="{9D8B030D-6E8A-4147-A177-3AD203B41FA5}">
                      <a16:colId xmlns:a16="http://schemas.microsoft.com/office/drawing/2014/main" val="3264750221"/>
                    </a:ext>
                  </a:extLst>
                </a:gridCol>
              </a:tblGrid>
              <a:tr h="660990">
                <a:tc>
                  <a:txBody>
                    <a:bodyPr/>
                    <a:lstStyle/>
                    <a:p>
                      <a:pPr algn="ctr"/>
                      <a:r>
                        <a:rPr kumimoji="1" lang="ja-JP" altLang="en-US" sz="2800" dirty="0"/>
                        <a:t>ビタミン</a:t>
                      </a:r>
                      <a:r>
                        <a:rPr kumimoji="1" lang="en-US" altLang="ja-JP" sz="2800" dirty="0"/>
                        <a:t>A</a:t>
                      </a:r>
                      <a:endParaRPr kumimoji="1" lang="ja-JP" altLang="en-US" sz="2800" dirty="0"/>
                    </a:p>
                  </a:txBody>
                  <a:tcPr anchor="ctr"/>
                </a:tc>
                <a:tc>
                  <a:txBody>
                    <a:bodyPr/>
                    <a:lstStyle/>
                    <a:p>
                      <a:pPr algn="ctr"/>
                      <a:r>
                        <a:rPr kumimoji="1" lang="ja-JP" altLang="en-US" sz="2800" dirty="0"/>
                        <a:t>ビタミン</a:t>
                      </a:r>
                      <a:r>
                        <a:rPr kumimoji="1" lang="en-US" altLang="ja-JP" sz="2800" dirty="0"/>
                        <a:t>B1</a:t>
                      </a:r>
                      <a:endParaRPr kumimoji="1" lang="ja-JP" altLang="en-US" sz="2800" dirty="0"/>
                    </a:p>
                  </a:txBody>
                  <a:tcPr anchor="ctr"/>
                </a:tc>
                <a:tc>
                  <a:txBody>
                    <a:bodyPr/>
                    <a:lstStyle/>
                    <a:p>
                      <a:pPr algn="ctr"/>
                      <a:r>
                        <a:rPr kumimoji="1" lang="ja-JP" altLang="en-US" sz="2800" dirty="0"/>
                        <a:t>ビタミン</a:t>
                      </a:r>
                      <a:r>
                        <a:rPr kumimoji="1" lang="en-US" altLang="ja-JP" sz="2800" dirty="0"/>
                        <a:t>B2</a:t>
                      </a:r>
                      <a:endParaRPr kumimoji="1" lang="ja-JP" altLang="en-US" sz="2800" dirty="0"/>
                    </a:p>
                  </a:txBody>
                  <a:tcPr anchor="ctr"/>
                </a:tc>
                <a:tc>
                  <a:txBody>
                    <a:bodyPr/>
                    <a:lstStyle/>
                    <a:p>
                      <a:pPr algn="ctr"/>
                      <a:r>
                        <a:rPr kumimoji="1" lang="ja-JP" altLang="en-US" sz="2800" dirty="0"/>
                        <a:t>ビタミン</a:t>
                      </a:r>
                      <a:r>
                        <a:rPr kumimoji="1" lang="en-US" altLang="ja-JP" sz="2800" dirty="0"/>
                        <a:t>C</a:t>
                      </a:r>
                      <a:endParaRPr kumimoji="1" lang="ja-JP" altLang="en-US" sz="2800" dirty="0"/>
                    </a:p>
                  </a:txBody>
                  <a:tcPr anchor="ctr"/>
                </a:tc>
                <a:extLst>
                  <a:ext uri="{0D108BD9-81ED-4DB2-BD59-A6C34878D82A}">
                    <a16:rowId xmlns:a16="http://schemas.microsoft.com/office/drawing/2014/main" val="3417876084"/>
                  </a:ext>
                </a:extLst>
              </a:tr>
              <a:tr h="1325800">
                <a:tc>
                  <a:txBody>
                    <a:bodyPr/>
                    <a:lstStyle/>
                    <a:p>
                      <a:pPr algn="ctr"/>
                      <a:r>
                        <a:rPr kumimoji="1" lang="en-US" altLang="ja-JP" sz="3200" baseline="0" dirty="0"/>
                        <a:t>300ugRE</a:t>
                      </a:r>
                      <a:endParaRPr kumimoji="1" lang="ja-JP" altLang="en-US" sz="3200" baseline="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3600" dirty="0"/>
                        <a:t>0.5</a:t>
                      </a:r>
                      <a:r>
                        <a:rPr kumimoji="1" lang="ja-JP" altLang="en-US" sz="3600" dirty="0"/>
                        <a:t>ｍｇ</a:t>
                      </a:r>
                      <a:endParaRPr kumimoji="1" lang="ja-JP" altLang="en-US" sz="36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3600" dirty="0"/>
                        <a:t>0.6</a:t>
                      </a:r>
                      <a:r>
                        <a:rPr kumimoji="1" lang="ja-JP" altLang="en-US" sz="3600" dirty="0"/>
                        <a:t>ｍｇ</a:t>
                      </a:r>
                      <a:endParaRPr kumimoji="1" lang="ja-JP" altLang="en-US" sz="36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3600" dirty="0"/>
                        <a:t>30</a:t>
                      </a:r>
                      <a:r>
                        <a:rPr kumimoji="1" lang="ja-JP" altLang="en-US" sz="3600" dirty="0"/>
                        <a:t>ｍｇ</a:t>
                      </a:r>
                      <a:endParaRPr kumimoji="1" lang="ja-JP" altLang="en-US" sz="36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2253091504"/>
                  </a:ext>
                </a:extLst>
              </a:tr>
            </a:tbl>
          </a:graphicData>
        </a:graphic>
      </p:graphicFrame>
      <p:graphicFrame>
        <p:nvGraphicFramePr>
          <p:cNvPr id="5" name="表 4">
            <a:extLst>
              <a:ext uri="{FF2B5EF4-FFF2-40B4-BE49-F238E27FC236}">
                <a16:creationId xmlns:a16="http://schemas.microsoft.com/office/drawing/2014/main" id="{CB28B2FF-A54F-773A-A233-1FD4F1DD5D90}"/>
              </a:ext>
            </a:extLst>
          </p:cNvPr>
          <p:cNvGraphicFramePr>
            <a:graphicFrameLocks noGrp="1"/>
          </p:cNvGraphicFramePr>
          <p:nvPr>
            <p:extLst>
              <p:ext uri="{D42A27DB-BD31-4B8C-83A1-F6EECF244321}">
                <p14:modId xmlns:p14="http://schemas.microsoft.com/office/powerpoint/2010/main" val="1400362671"/>
              </p:ext>
            </p:extLst>
          </p:nvPr>
        </p:nvGraphicFramePr>
        <p:xfrm>
          <a:off x="9753601" y="1690688"/>
          <a:ext cx="1859278" cy="1986790"/>
        </p:xfrm>
        <a:graphic>
          <a:graphicData uri="http://schemas.openxmlformats.org/drawingml/2006/table">
            <a:tbl>
              <a:tblPr firstRow="1" bandRow="1">
                <a:tableStyleId>{5C22544A-7EE6-4342-B048-85BDC9FD1C3A}</a:tableStyleId>
              </a:tblPr>
              <a:tblGrid>
                <a:gridCol w="1859278">
                  <a:extLst>
                    <a:ext uri="{9D8B030D-6E8A-4147-A177-3AD203B41FA5}">
                      <a16:colId xmlns:a16="http://schemas.microsoft.com/office/drawing/2014/main" val="3187538073"/>
                    </a:ext>
                  </a:extLst>
                </a:gridCol>
              </a:tblGrid>
              <a:tr h="660990">
                <a:tc>
                  <a:txBody>
                    <a:bodyPr/>
                    <a:lstStyle/>
                    <a:p>
                      <a:pPr algn="ctr"/>
                      <a:r>
                        <a:rPr kumimoji="1" lang="ja-JP" altLang="en-US" sz="2000" dirty="0"/>
                        <a:t>亜鉛</a:t>
                      </a:r>
                      <a:endParaRPr kumimoji="1" lang="ja-JP" altLang="en-US" sz="20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4005420283"/>
                  </a:ext>
                </a:extLst>
              </a:tr>
              <a:tr h="1325800">
                <a:tc>
                  <a:txBody>
                    <a:bodyPr/>
                    <a:lstStyle/>
                    <a:p>
                      <a:pPr algn="ctr"/>
                      <a:r>
                        <a:rPr kumimoji="1" lang="en-US" altLang="ja-JP" sz="2800" dirty="0"/>
                        <a:t>3</a:t>
                      </a:r>
                      <a:r>
                        <a:rPr kumimoji="1" lang="ja-JP" altLang="en-US" sz="2800" dirty="0"/>
                        <a:t>ｍｇ</a:t>
                      </a:r>
                      <a:endParaRPr kumimoji="1" lang="ja-JP" altLang="en-US" sz="28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198317147"/>
                  </a:ext>
                </a:extLst>
              </a:tr>
            </a:tbl>
          </a:graphicData>
        </a:graphic>
      </p:graphicFrame>
      <p:graphicFrame>
        <p:nvGraphicFramePr>
          <p:cNvPr id="6" name="表 5">
            <a:extLst>
              <a:ext uri="{FF2B5EF4-FFF2-40B4-BE49-F238E27FC236}">
                <a16:creationId xmlns:a16="http://schemas.microsoft.com/office/drawing/2014/main" id="{1C1B583A-E7CE-CD75-D141-81BD492A92E2}"/>
              </a:ext>
            </a:extLst>
          </p:cNvPr>
          <p:cNvGraphicFramePr>
            <a:graphicFrameLocks noGrp="1"/>
          </p:cNvGraphicFramePr>
          <p:nvPr>
            <p:extLst>
              <p:ext uri="{D42A27DB-BD31-4B8C-83A1-F6EECF244321}">
                <p14:modId xmlns:p14="http://schemas.microsoft.com/office/powerpoint/2010/main" val="1328365673"/>
              </p:ext>
            </p:extLst>
          </p:nvPr>
        </p:nvGraphicFramePr>
        <p:xfrm>
          <a:off x="9406127" y="3918091"/>
          <a:ext cx="2206752" cy="1986790"/>
        </p:xfrm>
        <a:graphic>
          <a:graphicData uri="http://schemas.openxmlformats.org/drawingml/2006/table">
            <a:tbl>
              <a:tblPr firstRow="1" bandRow="1">
                <a:tableStyleId>{5C22544A-7EE6-4342-B048-85BDC9FD1C3A}</a:tableStyleId>
              </a:tblPr>
              <a:tblGrid>
                <a:gridCol w="2206752">
                  <a:extLst>
                    <a:ext uri="{9D8B030D-6E8A-4147-A177-3AD203B41FA5}">
                      <a16:colId xmlns:a16="http://schemas.microsoft.com/office/drawing/2014/main" val="3187538073"/>
                    </a:ext>
                  </a:extLst>
                </a:gridCol>
              </a:tblGrid>
              <a:tr h="660990">
                <a:tc>
                  <a:txBody>
                    <a:bodyPr/>
                    <a:lstStyle/>
                    <a:p>
                      <a:pPr algn="ctr"/>
                      <a:r>
                        <a:rPr kumimoji="1" lang="ja-JP" altLang="en-US" sz="2800" dirty="0"/>
                        <a:t>食物繊維</a:t>
                      </a:r>
                    </a:p>
                  </a:txBody>
                  <a:tcPr anchor="ctr"/>
                </a:tc>
                <a:extLst>
                  <a:ext uri="{0D108BD9-81ED-4DB2-BD59-A6C34878D82A}">
                    <a16:rowId xmlns:a16="http://schemas.microsoft.com/office/drawing/2014/main" val="4005420283"/>
                  </a:ext>
                </a:extLst>
              </a:tr>
              <a:tr h="1325800">
                <a:tc>
                  <a:txBody>
                    <a:bodyPr/>
                    <a:lstStyle/>
                    <a:p>
                      <a:pPr algn="ctr"/>
                      <a:r>
                        <a:rPr kumimoji="1" lang="en-US" altLang="ja-JP" sz="3600" dirty="0"/>
                        <a:t>6.5</a:t>
                      </a:r>
                      <a:r>
                        <a:rPr kumimoji="1" lang="ja-JP" altLang="en-US" sz="3600" dirty="0"/>
                        <a:t>ｇ</a:t>
                      </a:r>
                      <a:endParaRPr kumimoji="1" lang="ja-JP" altLang="en-US" sz="36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198317147"/>
                  </a:ext>
                </a:extLst>
              </a:tr>
            </a:tbl>
          </a:graphicData>
        </a:graphic>
      </p:graphicFrame>
    </p:spTree>
    <p:extLst>
      <p:ext uri="{BB962C8B-B14F-4D97-AF65-F5344CB8AC3E}">
        <p14:creationId xmlns:p14="http://schemas.microsoft.com/office/powerpoint/2010/main" val="92251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C51C3-85B9-7369-A73B-5BABFA7A99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D5D231-8138-4976-ADD2-C6C6E19B1E9A}"/>
              </a:ext>
            </a:extLst>
          </p:cNvPr>
          <p:cNvSpPr>
            <a:spLocks noGrp="1"/>
          </p:cNvSpPr>
          <p:nvPr>
            <p:ph type="title" idx="4294967295"/>
          </p:nvPr>
        </p:nvSpPr>
        <p:spPr>
          <a:xfrm>
            <a:off x="0" y="373063"/>
            <a:ext cx="5507038" cy="1325562"/>
          </a:xfrm>
        </p:spPr>
        <p:txBody>
          <a:bodyPr>
            <a:normAutofit fontScale="90000"/>
          </a:bodyPr>
          <a:lstStyle/>
          <a:p>
            <a:r>
              <a:rPr kumimoji="1" lang="ja-JP" altLang="en-US" sz="6600" u="sng" dirty="0">
                <a:solidFill>
                  <a:srgbClr val="FFC000"/>
                </a:solidFill>
                <a:latin typeface="UD デジタル 教科書体 NK-R" panose="02020400000000000000" pitchFamily="18" charset="-128"/>
                <a:ea typeface="UD デジタル 教科書体 NK-R" panose="02020400000000000000" pitchFamily="18" charset="-128"/>
              </a:rPr>
              <a:t>中学生の栄養</a:t>
            </a:r>
          </a:p>
        </p:txBody>
      </p:sp>
      <p:sp>
        <p:nvSpPr>
          <p:cNvPr id="3" name="コンテンツ プレースホルダー 2">
            <a:extLst>
              <a:ext uri="{FF2B5EF4-FFF2-40B4-BE49-F238E27FC236}">
                <a16:creationId xmlns:a16="http://schemas.microsoft.com/office/drawing/2014/main" id="{68440175-5442-A847-DD57-95196ACEAC6F}"/>
              </a:ext>
            </a:extLst>
          </p:cNvPr>
          <p:cNvSpPr>
            <a:spLocks noGrp="1"/>
          </p:cNvSpPr>
          <p:nvPr>
            <p:ph idx="4294967295"/>
          </p:nvPr>
        </p:nvSpPr>
        <p:spPr>
          <a:xfrm>
            <a:off x="415580" y="2416135"/>
            <a:ext cx="6499225" cy="2697162"/>
          </a:xfrm>
        </p:spPr>
        <p:txBody>
          <a:bodyPr>
            <a:normAutofit/>
          </a:bodyPr>
          <a:lstStyle/>
          <a:p>
            <a:r>
              <a:rPr kumimoji="1" lang="ja-JP" altLang="en-US" sz="6000" dirty="0">
                <a:latin typeface="UD デジタル 教科書体 NK-R" panose="02020400000000000000" pitchFamily="18" charset="-128"/>
                <a:ea typeface="UD デジタル 教科書体 NK-R" panose="02020400000000000000" pitchFamily="18" charset="-128"/>
              </a:rPr>
              <a:t>急速な身体発育</a:t>
            </a:r>
            <a:endParaRPr kumimoji="1" lang="en-US" altLang="ja-JP" sz="6000" dirty="0">
              <a:latin typeface="UD デジタル 教科書体 NK-R" panose="02020400000000000000" pitchFamily="18" charset="-128"/>
              <a:ea typeface="UD デジタル 教科書体 NK-R" panose="02020400000000000000" pitchFamily="18" charset="-128"/>
            </a:endParaRPr>
          </a:p>
          <a:p>
            <a:r>
              <a:rPr lang="ja-JP" altLang="en-US" sz="6000" dirty="0">
                <a:latin typeface="UD デジタル 教科書体 NK-R" panose="02020400000000000000" pitchFamily="18" charset="-128"/>
                <a:ea typeface="UD デジタル 教科書体 NK-R" panose="02020400000000000000" pitchFamily="18" charset="-128"/>
              </a:rPr>
              <a:t>活動量の増加</a:t>
            </a:r>
            <a:endParaRPr kumimoji="1" lang="ja-JP" altLang="en-US" sz="6000" dirty="0">
              <a:latin typeface="UD デジタル 教科書体 NK-R" panose="02020400000000000000" pitchFamily="18" charset="-128"/>
              <a:ea typeface="UD デジタル 教科書体 NK-R" panose="02020400000000000000" pitchFamily="18" charset="-128"/>
            </a:endParaRPr>
          </a:p>
        </p:txBody>
      </p:sp>
      <p:pic>
        <p:nvPicPr>
          <p:cNvPr id="1026" name="Picture 2" descr="矢印・右">
            <a:extLst>
              <a:ext uri="{FF2B5EF4-FFF2-40B4-BE49-F238E27FC236}">
                <a16:creationId xmlns:a16="http://schemas.microsoft.com/office/drawing/2014/main" id="{BEA6188A-F71E-AFF0-1179-B8250949D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14703"/>
            <a:ext cx="1637611" cy="269859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EA8BE65-1DD4-446D-9481-8CB3249C6CE0}"/>
              </a:ext>
            </a:extLst>
          </p:cNvPr>
          <p:cNvSpPr txBox="1"/>
          <p:nvPr/>
        </p:nvSpPr>
        <p:spPr>
          <a:xfrm>
            <a:off x="7626414" y="3006213"/>
            <a:ext cx="3873371" cy="1446550"/>
          </a:xfrm>
          <a:prstGeom prst="rect">
            <a:avLst/>
          </a:prstGeom>
          <a:noFill/>
        </p:spPr>
        <p:txBody>
          <a:bodyPr wrap="square" rtlCol="0">
            <a:spAutoFit/>
          </a:bodyPr>
          <a:lstStyle/>
          <a:p>
            <a:r>
              <a:rPr kumimoji="1" lang="ja-JP" altLang="en-US" sz="4400" u="sng" dirty="0">
                <a:solidFill>
                  <a:srgbClr val="FF0000"/>
                </a:solidFill>
                <a:latin typeface="UD デジタル 教科書体 NK-B" panose="02020700000000000000" pitchFamily="18" charset="-128"/>
                <a:ea typeface="UD デジタル 教科書体 NK-B" panose="02020700000000000000" pitchFamily="18" charset="-128"/>
              </a:rPr>
              <a:t>エネルギーや栄養が必要！！</a:t>
            </a:r>
          </a:p>
        </p:txBody>
      </p:sp>
    </p:spTree>
    <p:extLst>
      <p:ext uri="{BB962C8B-B14F-4D97-AF65-F5344CB8AC3E}">
        <p14:creationId xmlns:p14="http://schemas.microsoft.com/office/powerpoint/2010/main" val="345741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51E5-8661-4EF7-A375-24D0A80777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6D915F1-6BED-27D7-9AD1-05FBB0B969EB}"/>
              </a:ext>
            </a:extLst>
          </p:cNvPr>
          <p:cNvSpPr>
            <a:spLocks noGrp="1"/>
          </p:cNvSpPr>
          <p:nvPr>
            <p:ph type="title" idx="4294967295"/>
          </p:nvPr>
        </p:nvSpPr>
        <p:spPr>
          <a:xfrm>
            <a:off x="638968" y="318655"/>
            <a:ext cx="3498850" cy="1620981"/>
          </a:xfrm>
        </p:spPr>
        <p:style>
          <a:lnRef idx="2">
            <a:schemeClr val="accent1"/>
          </a:lnRef>
          <a:fillRef idx="1">
            <a:schemeClr val="lt1"/>
          </a:fillRef>
          <a:effectRef idx="0">
            <a:schemeClr val="accent1"/>
          </a:effectRef>
          <a:fontRef idx="minor">
            <a:schemeClr val="dk1"/>
          </a:fontRef>
        </p:style>
        <p:txBody>
          <a:bodyPr/>
          <a:lstStyle/>
          <a:p>
            <a:r>
              <a:rPr kumimoji="1" lang="ja-JP" altLang="en-US" u="sng" dirty="0">
                <a:latin typeface="UD デジタル 教科書体 NK-R" panose="02020400000000000000" pitchFamily="18" charset="-128"/>
                <a:ea typeface="UD デジタル 教科書体 NK-R" panose="02020400000000000000" pitchFamily="18" charset="-128"/>
              </a:rPr>
              <a:t>食事摂取基準によると・・・</a:t>
            </a:r>
          </a:p>
        </p:txBody>
      </p:sp>
      <p:sp>
        <p:nvSpPr>
          <p:cNvPr id="3" name="コンテンツ プレースホルダー 2">
            <a:extLst>
              <a:ext uri="{FF2B5EF4-FFF2-40B4-BE49-F238E27FC236}">
                <a16:creationId xmlns:a16="http://schemas.microsoft.com/office/drawing/2014/main" id="{2D22EDD5-B2A2-78BA-279A-C1CAD082B7F6}"/>
              </a:ext>
            </a:extLst>
          </p:cNvPr>
          <p:cNvSpPr>
            <a:spLocks noGrp="1"/>
          </p:cNvSpPr>
          <p:nvPr>
            <p:ph idx="4294967295"/>
          </p:nvPr>
        </p:nvSpPr>
        <p:spPr>
          <a:xfrm>
            <a:off x="638968" y="2301011"/>
            <a:ext cx="10914063" cy="4238334"/>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kumimoji="1" lang="en-US" altLang="ja-JP" sz="4400" dirty="0">
                <a:latin typeface="UD デジタル 教科書体 NK-R" panose="02020400000000000000" pitchFamily="18" charset="-128"/>
                <a:ea typeface="UD デジタル 教科書体 NK-R" panose="02020400000000000000" pitchFamily="18" charset="-128"/>
              </a:rPr>
              <a:t>【</a:t>
            </a:r>
            <a:r>
              <a:rPr kumimoji="1" lang="ja-JP" altLang="en-US" sz="4400" dirty="0">
                <a:latin typeface="UD デジタル 教科書体 NK-R" panose="02020400000000000000" pitchFamily="18" charset="-128"/>
                <a:ea typeface="UD デジタル 教科書体 NK-R" panose="02020400000000000000" pitchFamily="18" charset="-128"/>
              </a:rPr>
              <a:t>推定エネルギー必要量</a:t>
            </a:r>
            <a:r>
              <a:rPr kumimoji="1" lang="en-US" altLang="ja-JP" sz="4400" dirty="0">
                <a:latin typeface="UD デジタル 教科書体 NK-R" panose="02020400000000000000" pitchFamily="18" charset="-128"/>
                <a:ea typeface="UD デジタル 教科書体 NK-R" panose="02020400000000000000" pitchFamily="18" charset="-128"/>
              </a:rPr>
              <a:t>】</a:t>
            </a: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sz="3600" dirty="0">
                <a:latin typeface="UD デジタル 教科書体 NK-R" panose="02020400000000000000" pitchFamily="18" charset="-128"/>
                <a:ea typeface="UD デジタル 教科書体 NK-R" panose="02020400000000000000" pitchFamily="18" charset="-128"/>
              </a:rPr>
              <a:t>　　男子：</a:t>
            </a:r>
            <a:r>
              <a:rPr kumimoji="1" lang="en-US" altLang="ja-JP" sz="3600" dirty="0">
                <a:latin typeface="UD デジタル 教科書体 NK-R" panose="02020400000000000000" pitchFamily="18" charset="-128"/>
                <a:ea typeface="UD デジタル 教科書体 NK-R" panose="02020400000000000000" pitchFamily="18" charset="-128"/>
              </a:rPr>
              <a:t>Ⅰ2300</a:t>
            </a:r>
            <a:r>
              <a:rPr kumimoji="1" lang="ja-JP" altLang="en-US" sz="3600" dirty="0">
                <a:latin typeface="UD デジタル 教科書体 NK-R" panose="02020400000000000000" pitchFamily="18" charset="-128"/>
                <a:ea typeface="UD デジタル 教科書体 NK-R" panose="02020400000000000000" pitchFamily="18" charset="-128"/>
              </a:rPr>
              <a:t>　　</a:t>
            </a:r>
            <a:r>
              <a:rPr kumimoji="1" lang="en-US" altLang="ja-JP" sz="3600" dirty="0">
                <a:latin typeface="UD デジタル 教科書体 NK-R" panose="02020400000000000000" pitchFamily="18" charset="-128"/>
                <a:ea typeface="UD デジタル 教科書体 NK-R" panose="02020400000000000000" pitchFamily="18" charset="-128"/>
              </a:rPr>
              <a:t>Ⅱ2600</a:t>
            </a:r>
            <a:r>
              <a:rPr kumimoji="1" lang="ja-JP" altLang="en-US" sz="3600" dirty="0">
                <a:latin typeface="UD デジタル 教科書体 NK-R" panose="02020400000000000000" pitchFamily="18" charset="-128"/>
                <a:ea typeface="UD デジタル 教科書体 NK-R" panose="02020400000000000000" pitchFamily="18" charset="-128"/>
              </a:rPr>
              <a:t>　　</a:t>
            </a:r>
            <a:r>
              <a:rPr kumimoji="1" lang="en-US" altLang="ja-JP" sz="3600" dirty="0">
                <a:latin typeface="UD デジタル 教科書体 NK-R" panose="02020400000000000000" pitchFamily="18" charset="-128"/>
                <a:ea typeface="UD デジタル 教科書体 NK-R" panose="02020400000000000000" pitchFamily="18" charset="-128"/>
              </a:rPr>
              <a:t>Ⅲ2900</a:t>
            </a:r>
            <a:r>
              <a:rPr kumimoji="1" lang="ja-JP" altLang="en-US" sz="3600" dirty="0">
                <a:latin typeface="UD デジタル 教科書体 NK-R" panose="02020400000000000000" pitchFamily="18" charset="-128"/>
                <a:ea typeface="UD デジタル 教科書体 NK-R" panose="02020400000000000000" pitchFamily="18" charset="-128"/>
              </a:rPr>
              <a:t>　　　（</a:t>
            </a:r>
            <a:r>
              <a:rPr kumimoji="1" lang="en-US" altLang="ja-JP" sz="3600" dirty="0">
                <a:latin typeface="UD デジタル 教科書体 NK-R" panose="02020400000000000000" pitchFamily="18" charset="-128"/>
                <a:ea typeface="UD デジタル 教科書体 NK-R" panose="02020400000000000000" pitchFamily="18" charset="-128"/>
              </a:rPr>
              <a:t>kcal</a:t>
            </a:r>
            <a:r>
              <a:rPr kumimoji="1" lang="ja-JP" altLang="en-US" sz="3600" dirty="0">
                <a:latin typeface="UD デジタル 教科書体 NK-R" panose="02020400000000000000" pitchFamily="18" charset="-128"/>
                <a:ea typeface="UD デジタル 教科書体 NK-R" panose="02020400000000000000" pitchFamily="18" charset="-128"/>
              </a:rPr>
              <a:t>）</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　　女子：</a:t>
            </a:r>
            <a:r>
              <a:rPr lang="en-US" altLang="ja-JP" sz="3600" dirty="0">
                <a:latin typeface="UD デジタル 教科書体 NK-R" panose="02020400000000000000" pitchFamily="18" charset="-128"/>
                <a:ea typeface="UD デジタル 教科書体 NK-R" panose="02020400000000000000" pitchFamily="18" charset="-128"/>
              </a:rPr>
              <a:t>Ⅰ2150</a:t>
            </a:r>
            <a:r>
              <a:rPr lang="ja-JP" altLang="en-US" sz="3600" dirty="0">
                <a:latin typeface="UD デジタル 教科書体 NK-R" panose="02020400000000000000" pitchFamily="18" charset="-128"/>
                <a:ea typeface="UD デジタル 教科書体 NK-R" panose="02020400000000000000" pitchFamily="18" charset="-128"/>
              </a:rPr>
              <a:t>　　</a:t>
            </a:r>
            <a:r>
              <a:rPr lang="en-US" altLang="ja-JP" sz="3600" dirty="0">
                <a:latin typeface="UD デジタル 教科書体 NK-R" panose="02020400000000000000" pitchFamily="18" charset="-128"/>
                <a:ea typeface="UD デジタル 教科書体 NK-R" panose="02020400000000000000" pitchFamily="18" charset="-128"/>
              </a:rPr>
              <a:t>Ⅱ2400</a:t>
            </a:r>
            <a:r>
              <a:rPr lang="ja-JP" altLang="en-US" sz="3600" dirty="0">
                <a:latin typeface="UD デジタル 教科書体 NK-R" panose="02020400000000000000" pitchFamily="18" charset="-128"/>
                <a:ea typeface="UD デジタル 教科書体 NK-R" panose="02020400000000000000" pitchFamily="18" charset="-128"/>
              </a:rPr>
              <a:t>　　</a:t>
            </a:r>
            <a:r>
              <a:rPr lang="en-US" altLang="ja-JP" sz="3600" dirty="0">
                <a:latin typeface="UD デジタル 教科書体 NK-R" panose="02020400000000000000" pitchFamily="18" charset="-128"/>
                <a:ea typeface="UD デジタル 教科書体 NK-R" panose="02020400000000000000" pitchFamily="18" charset="-128"/>
              </a:rPr>
              <a:t>Ⅲ2700</a:t>
            </a:r>
            <a:r>
              <a:rPr lang="ja-JP" altLang="en-US" sz="3600" dirty="0">
                <a:latin typeface="UD デジタル 教科書体 NK-R" panose="02020400000000000000" pitchFamily="18" charset="-128"/>
                <a:ea typeface="UD デジタル 教科書体 NK-R" panose="02020400000000000000" pitchFamily="18" charset="-128"/>
              </a:rPr>
              <a:t>　　　（</a:t>
            </a:r>
            <a:r>
              <a:rPr lang="en-US" altLang="ja-JP" sz="3600" dirty="0">
                <a:latin typeface="UD デジタル 教科書体 NK-R" panose="02020400000000000000" pitchFamily="18" charset="-128"/>
                <a:ea typeface="UD デジタル 教科書体 NK-R" panose="02020400000000000000" pitchFamily="18" charset="-128"/>
              </a:rPr>
              <a:t>kcal</a:t>
            </a:r>
            <a:r>
              <a:rPr lang="ja-JP" altLang="en-US" sz="3600" dirty="0">
                <a:latin typeface="UD デジタル 教科書体 NK-R" panose="02020400000000000000" pitchFamily="18" charset="-128"/>
                <a:ea typeface="UD デジタル 教科書体 NK-R" panose="02020400000000000000" pitchFamily="18" charset="-128"/>
              </a:rPr>
              <a:t>）</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0667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62B54-1946-E8B0-2E7A-83C6070C4168}"/>
            </a:ext>
          </a:extLst>
        </p:cNvPr>
        <p:cNvGrpSpPr/>
        <p:nvPr/>
      </p:nvGrpSpPr>
      <p:grpSpPr>
        <a:xfrm>
          <a:off x="0" y="0"/>
          <a:ext cx="0" cy="0"/>
          <a:chOff x="0" y="0"/>
          <a:chExt cx="0" cy="0"/>
        </a:xfrm>
      </p:grpSpPr>
      <p:sp>
        <p:nvSpPr>
          <p:cNvPr id="17" name="タイトル 16">
            <a:extLst>
              <a:ext uri="{FF2B5EF4-FFF2-40B4-BE49-F238E27FC236}">
                <a16:creationId xmlns:a16="http://schemas.microsoft.com/office/drawing/2014/main" id="{2CE902A1-1417-00C5-95C1-1D4D5D41FC88}"/>
              </a:ext>
            </a:extLst>
          </p:cNvPr>
          <p:cNvSpPr>
            <a:spLocks noGrp="1"/>
          </p:cNvSpPr>
          <p:nvPr>
            <p:ph type="title" idx="4294967295"/>
          </p:nvPr>
        </p:nvSpPr>
        <p:spPr>
          <a:xfrm>
            <a:off x="972014" y="1147760"/>
            <a:ext cx="4306888" cy="4562475"/>
          </a:xfrm>
          <a:ln w="193675">
            <a:solidFill>
              <a:srgbClr val="FFC000"/>
            </a:solidFill>
          </a:ln>
        </p:spPr>
        <p:txBody>
          <a:bodyPr>
            <a:normAutofit/>
          </a:bodyPr>
          <a:lstStyle/>
          <a:p>
            <a:pPr algn="ctr"/>
            <a:r>
              <a:rPr lang="ja-JP" altLang="en-US" sz="8800" dirty="0">
                <a:latin typeface="UD デジタル 教科書体 NK-R" panose="02020400000000000000" pitchFamily="18" charset="-128"/>
                <a:ea typeface="UD デジタル 教科書体 NK-R" panose="02020400000000000000" pitchFamily="18" charset="-128"/>
              </a:rPr>
              <a:t>給食</a:t>
            </a:r>
          </a:p>
        </p:txBody>
      </p:sp>
      <p:sp>
        <p:nvSpPr>
          <p:cNvPr id="18" name="テキスト ボックス 17">
            <a:extLst>
              <a:ext uri="{FF2B5EF4-FFF2-40B4-BE49-F238E27FC236}">
                <a16:creationId xmlns:a16="http://schemas.microsoft.com/office/drawing/2014/main" id="{D26174DF-4C9B-020B-21D5-3AD30B433584}"/>
              </a:ext>
            </a:extLst>
          </p:cNvPr>
          <p:cNvSpPr txBox="1"/>
          <p:nvPr/>
        </p:nvSpPr>
        <p:spPr>
          <a:xfrm>
            <a:off x="5828370" y="2136337"/>
            <a:ext cx="5391616" cy="2585323"/>
          </a:xfrm>
          <a:prstGeom prst="rect">
            <a:avLst/>
          </a:prstGeom>
          <a:noFill/>
        </p:spPr>
        <p:txBody>
          <a:bodyPr wrap="square" rtlCol="0">
            <a:spAutoFit/>
          </a:bodyPr>
          <a:lstStyle/>
          <a:p>
            <a:r>
              <a:rPr kumimoji="1" lang="ja-JP" altLang="en-US" sz="5400" dirty="0">
                <a:latin typeface="UD デジタル 教科書体 NK-R" panose="02020400000000000000" pitchFamily="18" charset="-128"/>
                <a:ea typeface="UD デジタル 教科書体 NK-R" panose="02020400000000000000" pitchFamily="18" charset="-128"/>
              </a:rPr>
              <a:t>ごはん：</a:t>
            </a:r>
            <a:r>
              <a:rPr kumimoji="1" lang="en-US" altLang="ja-JP" sz="5400" dirty="0">
                <a:latin typeface="UD デジタル 教科書体 NK-R" panose="02020400000000000000" pitchFamily="18" charset="-128"/>
                <a:ea typeface="UD デジタル 教科書体 NK-R" panose="02020400000000000000" pitchFamily="18" charset="-128"/>
              </a:rPr>
              <a:t>210</a:t>
            </a:r>
            <a:r>
              <a:rPr kumimoji="1" lang="ja-JP" altLang="en-US" sz="5400" dirty="0">
                <a:latin typeface="UD デジタル 教科書体 NK-R" panose="02020400000000000000" pitchFamily="18" charset="-128"/>
                <a:ea typeface="UD デジタル 教科書体 NK-R" panose="02020400000000000000" pitchFamily="18" charset="-128"/>
              </a:rPr>
              <a:t>前後</a:t>
            </a:r>
            <a:endParaRPr kumimoji="1" lang="en-US" altLang="ja-JP" sz="5400" dirty="0">
              <a:latin typeface="UD デジタル 教科書体 NK-R" panose="02020400000000000000" pitchFamily="18" charset="-128"/>
              <a:ea typeface="UD デジタル 教科書体 NK-R" panose="02020400000000000000" pitchFamily="18" charset="-128"/>
            </a:endParaRPr>
          </a:p>
          <a:p>
            <a:r>
              <a:rPr lang="ja-JP" altLang="en-US" sz="5400" dirty="0">
                <a:latin typeface="UD デジタル 教科書体 NK-R" panose="02020400000000000000" pitchFamily="18" charset="-128"/>
                <a:ea typeface="UD デジタル 教科書体 NK-R" panose="02020400000000000000" pitchFamily="18" charset="-128"/>
              </a:rPr>
              <a:t>汁物：</a:t>
            </a:r>
            <a:r>
              <a:rPr lang="en-US" altLang="ja-JP" sz="5400" dirty="0">
                <a:latin typeface="UD デジタル 教科書体 NK-R" panose="02020400000000000000" pitchFamily="18" charset="-128"/>
                <a:ea typeface="UD デジタル 教科書体 NK-R" panose="02020400000000000000" pitchFamily="18" charset="-128"/>
              </a:rPr>
              <a:t>204</a:t>
            </a:r>
            <a:r>
              <a:rPr lang="ja-JP" altLang="en-US" sz="5400" dirty="0">
                <a:latin typeface="UD デジタル 教科書体 NK-R" panose="02020400000000000000" pitchFamily="18" charset="-128"/>
                <a:ea typeface="UD デジタル 教科書体 NK-R" panose="02020400000000000000" pitchFamily="18" charset="-128"/>
              </a:rPr>
              <a:t>ｇ～</a:t>
            </a:r>
            <a:endParaRPr lang="en-US" altLang="ja-JP" sz="5400" dirty="0">
              <a:latin typeface="UD デジタル 教科書体 NK-R" panose="02020400000000000000" pitchFamily="18" charset="-128"/>
              <a:ea typeface="UD デジタル 教科書体 NK-R" panose="02020400000000000000" pitchFamily="18" charset="-128"/>
            </a:endParaRPr>
          </a:p>
          <a:p>
            <a:r>
              <a:rPr kumimoji="1" lang="ja-JP" altLang="en-US" sz="5400" dirty="0">
                <a:latin typeface="UD デジタル 教科書体 NK-R" panose="02020400000000000000" pitchFamily="18" charset="-128"/>
                <a:ea typeface="UD デジタル 教科書体 NK-R" panose="02020400000000000000" pitchFamily="18" charset="-128"/>
              </a:rPr>
              <a:t>和え物：約</a:t>
            </a:r>
            <a:r>
              <a:rPr kumimoji="1" lang="en-US" altLang="ja-JP" sz="5400" dirty="0">
                <a:latin typeface="UD デジタル 教科書体 NK-R" panose="02020400000000000000" pitchFamily="18" charset="-128"/>
                <a:ea typeface="UD デジタル 教科書体 NK-R" panose="02020400000000000000" pitchFamily="18" charset="-128"/>
              </a:rPr>
              <a:t>60</a:t>
            </a:r>
            <a:r>
              <a:rPr kumimoji="1" lang="ja-JP" altLang="en-US" sz="5400" dirty="0">
                <a:latin typeface="UD デジタル 教科書体 NK-R" panose="02020400000000000000" pitchFamily="18" charset="-128"/>
                <a:ea typeface="UD デジタル 教科書体 NK-R" panose="02020400000000000000" pitchFamily="18" charset="-128"/>
              </a:rPr>
              <a:t>ｇ</a:t>
            </a:r>
          </a:p>
        </p:txBody>
      </p:sp>
    </p:spTree>
    <p:extLst>
      <p:ext uri="{BB962C8B-B14F-4D97-AF65-F5344CB8AC3E}">
        <p14:creationId xmlns:p14="http://schemas.microsoft.com/office/powerpoint/2010/main" val="372361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3CADC-A093-99BE-8FD0-387920263C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BE4792A-61BB-DBC5-0592-AEA9258CA36A}"/>
              </a:ext>
            </a:extLst>
          </p:cNvPr>
          <p:cNvSpPr>
            <a:spLocks noGrp="1"/>
          </p:cNvSpPr>
          <p:nvPr>
            <p:ph type="title"/>
          </p:nvPr>
        </p:nvSpPr>
        <p:spPr/>
        <p:txBody>
          <a:bodyPr/>
          <a:lstStyle/>
          <a:p>
            <a:r>
              <a:rPr kumimoji="1" lang="ja-JP" altLang="en-US" u="sng" dirty="0">
                <a:latin typeface="UD デジタル 教科書体 NK-R" panose="02020400000000000000" pitchFamily="18" charset="-128"/>
                <a:ea typeface="UD デジタル 教科書体 NK-R" panose="02020400000000000000" pitchFamily="18" charset="-128"/>
              </a:rPr>
              <a:t>食事摂取基準によると・・・</a:t>
            </a:r>
          </a:p>
        </p:txBody>
      </p:sp>
      <p:sp>
        <p:nvSpPr>
          <p:cNvPr id="3" name="コンテンツ プレースホルダー 2">
            <a:extLst>
              <a:ext uri="{FF2B5EF4-FFF2-40B4-BE49-F238E27FC236}">
                <a16:creationId xmlns:a16="http://schemas.microsoft.com/office/drawing/2014/main" id="{59DE0B75-7424-26D8-0C4D-99A768D1701B}"/>
              </a:ext>
            </a:extLst>
          </p:cNvPr>
          <p:cNvSpPr>
            <a:spLocks noGrp="1"/>
          </p:cNvSpPr>
          <p:nvPr>
            <p:ph idx="1"/>
          </p:nvPr>
        </p:nvSpPr>
        <p:spPr>
          <a:xfrm>
            <a:off x="5622302" y="979415"/>
            <a:ext cx="6290668" cy="4899170"/>
          </a:xfrm>
        </p:spPr>
        <p:txBody>
          <a:bodyPr>
            <a:normAutofit/>
          </a:bodyPr>
          <a:lstStyle/>
          <a:p>
            <a:pPr marL="0" indent="0">
              <a:buNone/>
            </a:pPr>
            <a:r>
              <a:rPr kumimoji="1" lang="en-US" altLang="ja-JP" sz="4800" dirty="0">
                <a:latin typeface="UD デジタル 教科書体 NK-R" panose="02020400000000000000" pitchFamily="18" charset="-128"/>
                <a:ea typeface="UD デジタル 教科書体 NK-R" panose="02020400000000000000" pitchFamily="18" charset="-128"/>
              </a:rPr>
              <a:t>【</a:t>
            </a:r>
            <a:r>
              <a:rPr kumimoji="1" lang="ja-JP" altLang="en-US" sz="4800" dirty="0">
                <a:latin typeface="UD デジタル 教科書体 NK-R" panose="02020400000000000000" pitchFamily="18" charset="-128"/>
                <a:ea typeface="UD デジタル 教科書体 NK-R" panose="02020400000000000000" pitchFamily="18" charset="-128"/>
              </a:rPr>
              <a:t>タンパク質の推奨量</a:t>
            </a:r>
            <a:r>
              <a:rPr kumimoji="1" lang="en-US" altLang="ja-JP" sz="4800" dirty="0">
                <a:latin typeface="UD デジタル 教科書体 NK-R" panose="02020400000000000000" pitchFamily="18" charset="-128"/>
                <a:ea typeface="UD デジタル 教科書体 NK-R" panose="02020400000000000000" pitchFamily="18" charset="-128"/>
              </a:rPr>
              <a:t>】</a:t>
            </a:r>
          </a:p>
          <a:p>
            <a:pPr marL="0" indent="0">
              <a:buNone/>
            </a:pP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4400" dirty="0">
                <a:latin typeface="UD デジタル 教科書体 NK-R" panose="02020400000000000000" pitchFamily="18" charset="-128"/>
                <a:ea typeface="UD デジタル 教科書体 NK-R" panose="02020400000000000000" pitchFamily="18" charset="-128"/>
              </a:rPr>
              <a:t>男子：</a:t>
            </a:r>
            <a:r>
              <a:rPr kumimoji="1" lang="en-US" altLang="ja-JP" sz="4400" dirty="0">
                <a:latin typeface="UD デジタル 教科書体 NK-R" panose="02020400000000000000" pitchFamily="18" charset="-128"/>
                <a:ea typeface="UD デジタル 教科書体 NK-R" panose="02020400000000000000" pitchFamily="18" charset="-128"/>
              </a:rPr>
              <a:t>60</a:t>
            </a:r>
            <a:r>
              <a:rPr kumimoji="1" lang="ja-JP" altLang="en-US" sz="4400" dirty="0">
                <a:latin typeface="UD デジタル 教科書体 NK-R" panose="02020400000000000000" pitchFamily="18" charset="-128"/>
                <a:ea typeface="UD デジタル 教科書体 NK-R" panose="02020400000000000000" pitchFamily="18" charset="-128"/>
              </a:rPr>
              <a:t>ｇ</a:t>
            </a:r>
            <a:endParaRPr kumimoji="1" lang="en-US" altLang="ja-JP" sz="4400"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en-US" altLang="ja-JP" sz="4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4400" dirty="0">
                <a:latin typeface="UD デジタル 教科書体 NK-R" panose="02020400000000000000" pitchFamily="18" charset="-128"/>
                <a:ea typeface="UD デジタル 教科書体 NK-R" panose="02020400000000000000" pitchFamily="18" charset="-128"/>
              </a:rPr>
              <a:t>　　　　女子：</a:t>
            </a:r>
            <a:r>
              <a:rPr lang="en-US" altLang="ja-JP" sz="4400" dirty="0">
                <a:latin typeface="UD デジタル 教科書体 NK-R" panose="02020400000000000000" pitchFamily="18" charset="-128"/>
                <a:ea typeface="UD デジタル 教科書体 NK-R" panose="02020400000000000000" pitchFamily="18" charset="-128"/>
              </a:rPr>
              <a:t>55</a:t>
            </a:r>
            <a:r>
              <a:rPr lang="ja-JP" altLang="en-US" sz="4400" dirty="0">
                <a:latin typeface="UD デジタル 教科書体 NK-R" panose="02020400000000000000" pitchFamily="18" charset="-128"/>
                <a:ea typeface="UD デジタル 教科書体 NK-R" panose="02020400000000000000" pitchFamily="18" charset="-128"/>
              </a:rPr>
              <a:t>ｇ</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88060872"/>
      </p:ext>
    </p:extLst>
  </p:cSld>
  <p:clrMapOvr>
    <a:masterClrMapping/>
  </p:clrMapOvr>
</p:sld>
</file>

<file path=ppt/theme/theme1.xml><?xml version="1.0" encoding="utf-8"?>
<a:theme xmlns:a="http://schemas.openxmlformats.org/drawingml/2006/main" name="アトラス">
  <a:themeElements>
    <a:clrScheme name="アトラス">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ユーザー定義 1">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アトラス">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アトラス</Template>
  <TotalTime>1145</TotalTime>
  <Words>1327</Words>
  <Application>Microsoft Office PowerPoint</Application>
  <PresentationFormat>ワイド画面</PresentationFormat>
  <Paragraphs>148</Paragraphs>
  <Slides>19</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UD デジタル 教科書体 NK-B</vt:lpstr>
      <vt:lpstr>UD デジタル 教科書体 NK-R</vt:lpstr>
      <vt:lpstr>游ゴシック</vt:lpstr>
      <vt:lpstr>Arial</vt:lpstr>
      <vt:lpstr>Wingdings</vt:lpstr>
      <vt:lpstr>アトラス</vt:lpstr>
      <vt:lpstr>令和７年度 第2回　食育ミニ講座</vt:lpstr>
      <vt:lpstr>PowerPoint プレゼンテーション</vt:lpstr>
      <vt:lpstr>PowerPoint プレゼンテーション</vt:lpstr>
      <vt:lpstr>ポイント①</vt:lpstr>
      <vt:lpstr>給食の栄養価</vt:lpstr>
      <vt:lpstr>中学生の栄養</vt:lpstr>
      <vt:lpstr>食事摂取基準によると・・・</vt:lpstr>
      <vt:lpstr>給食</vt:lpstr>
      <vt:lpstr>食事摂取基準によると・・・</vt:lpstr>
      <vt:lpstr>ポイント②</vt:lpstr>
      <vt:lpstr>PowerPoint プレゼンテーション</vt:lpstr>
      <vt:lpstr>PowerPoint プレゼンテーション</vt:lpstr>
      <vt:lpstr>PowerPoint プレゼンテーション</vt:lpstr>
      <vt:lpstr>ポイント③</vt:lpstr>
      <vt:lpstr>PowerPoint プレゼンテーション</vt:lpstr>
      <vt:lpstr>リクエスト給食</vt:lpstr>
      <vt:lpstr>ふるさとくまさんデー</vt:lpstr>
      <vt:lpstr>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令和７年度 第2回　食育ミニ講座</dc:title>
  <dc:creator>平石　京花</dc:creator>
  <cp:lastModifiedBy>平石　京花</cp:lastModifiedBy>
  <cp:revision>15</cp:revision>
  <cp:lastPrinted>2025-06-25T03:23:47Z</cp:lastPrinted>
  <dcterms:created xsi:type="dcterms:W3CDTF">2025-05-08T06:10:37Z</dcterms:created>
  <dcterms:modified xsi:type="dcterms:W3CDTF">2025-06-25T03:34:03Z</dcterms:modified>
</cp:coreProperties>
</file>