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67" r:id="rId12"/>
    <p:sldId id="260" r:id="rId13"/>
    <p:sldId id="268" r:id="rId14"/>
    <p:sldId id="269" r:id="rId15"/>
    <p:sldId id="270" r:id="rId16"/>
    <p:sldId id="257" r:id="rId17"/>
    <p:sldId id="271" r:id="rId18"/>
  </p:sldIdLst>
  <p:sldSz cx="12192000" cy="6858000"/>
  <p:notesSz cx="9994900" cy="6865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68266" autoAdjust="0"/>
  </p:normalViewPr>
  <p:slideViewPr>
    <p:cSldViewPr snapToGrid="0">
      <p:cViewPr varScale="1">
        <p:scale>
          <a:sx n="46" d="100"/>
          <a:sy n="46" d="100"/>
        </p:scale>
        <p:origin x="1554" y="4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8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123" cy="344489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61464" y="1"/>
            <a:ext cx="4331123" cy="344489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61B10B57-CB2E-4703-A5D9-9BA5928E4220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58838"/>
            <a:ext cx="41179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9490" y="3304232"/>
            <a:ext cx="7995920" cy="2703464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1123" cy="34448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61464" y="6521450"/>
            <a:ext cx="4331123" cy="34448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45DCE223-3DA6-4581-8F4E-169F2EFED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63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皆さんこんにちは。</a:t>
            </a:r>
            <a:endParaRPr lang="en-US" altLang="ja-JP" sz="1900" dirty="0"/>
          </a:p>
          <a:p>
            <a:r>
              <a:rPr lang="ja-JP" altLang="en-US" sz="1900" dirty="0"/>
              <a:t>水俣市学校給食センターから参りました、平石です。</a:t>
            </a:r>
            <a:endParaRPr lang="en-US" altLang="ja-JP" sz="1900" dirty="0"/>
          </a:p>
          <a:p>
            <a:r>
              <a:rPr lang="ja-JP" altLang="en-US" sz="1900" dirty="0"/>
              <a:t>昨年から月に一回のペースで食育ミニ講座をおこなってきました。</a:t>
            </a:r>
            <a:endParaRPr lang="en-US" altLang="ja-JP" sz="1900" dirty="0"/>
          </a:p>
          <a:p>
            <a:r>
              <a:rPr lang="ja-JP" altLang="en-US" sz="1900" dirty="0"/>
              <a:t>本日は今年度第</a:t>
            </a:r>
            <a:r>
              <a:rPr lang="en-US" altLang="ja-JP" sz="1900" dirty="0"/>
              <a:t>1</a:t>
            </a:r>
            <a:r>
              <a:rPr lang="ja-JP" altLang="en-US" sz="1900" dirty="0"/>
              <a:t>回目の食育ミニ講座を行いたいと思います。</a:t>
            </a:r>
            <a:endParaRPr lang="en-US" altLang="ja-JP" sz="1900" dirty="0"/>
          </a:p>
          <a:p>
            <a:r>
              <a:rPr lang="ja-JP" altLang="en-US" sz="1900" dirty="0"/>
              <a:t>今回のテーマは運動と食についてです。</a:t>
            </a:r>
            <a:endParaRPr lang="en-US" altLang="ja-JP" sz="1900" dirty="0"/>
          </a:p>
          <a:p>
            <a:r>
              <a:rPr lang="ja-JP" altLang="en-US" sz="1900" dirty="0"/>
              <a:t>それでははじめます。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893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運動関係なく、一日に必要な水分量は体重</a:t>
            </a:r>
            <a:r>
              <a:rPr lang="en-US" altLang="ja-JP" sz="1900" dirty="0"/>
              <a:t>1</a:t>
            </a:r>
            <a:r>
              <a:rPr lang="ja-JP" altLang="en-US" sz="1900" dirty="0"/>
              <a:t>ｋｇ当たり３０～</a:t>
            </a:r>
            <a:r>
              <a:rPr lang="en-US" altLang="ja-JP" sz="1900" dirty="0"/>
              <a:t>40</a:t>
            </a:r>
            <a:r>
              <a:rPr lang="ja-JP" altLang="en-US" sz="1900" dirty="0"/>
              <a:t>ｍｌ以上と言われています。</a:t>
            </a:r>
            <a:endParaRPr lang="en-US" altLang="ja-JP" sz="1900" dirty="0"/>
          </a:p>
          <a:p>
            <a:r>
              <a:rPr lang="en-US" altLang="ja-JP" sz="1900" dirty="0"/>
              <a:t>50</a:t>
            </a:r>
            <a:r>
              <a:rPr lang="ja-JP" altLang="en-US" sz="1900" dirty="0"/>
              <a:t>ｋｇの人は</a:t>
            </a:r>
            <a:r>
              <a:rPr lang="en-US" altLang="ja-JP" sz="1900" dirty="0"/>
              <a:t>1.5L</a:t>
            </a:r>
            <a:r>
              <a:rPr lang="ja-JP" altLang="en-US" sz="1900" dirty="0"/>
              <a:t>から</a:t>
            </a:r>
            <a:r>
              <a:rPr lang="en-US" altLang="ja-JP" sz="1900" dirty="0"/>
              <a:t>2L</a:t>
            </a:r>
            <a:r>
              <a:rPr lang="ja-JP" altLang="en-US" sz="1900" dirty="0"/>
              <a:t>以上は飲んだ方がよいということです</a:t>
            </a:r>
            <a:r>
              <a:rPr kumimoji="1" lang="ja-JP" altLang="en-US" dirty="0"/>
              <a:t>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616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>
              <a:defRPr/>
            </a:pPr>
            <a:r>
              <a:rPr lang="ja-JP" altLang="en-US" sz="1900" dirty="0"/>
              <a:t>水筒の中身はどのような飲み物ですか？</a:t>
            </a:r>
            <a:endParaRPr lang="en-US" altLang="ja-JP" sz="19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77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麦茶・水・スポーツ飲料など様々かと思います。</a:t>
            </a:r>
            <a:endParaRPr lang="en-US" altLang="ja-JP" sz="1900" dirty="0"/>
          </a:p>
          <a:p>
            <a:r>
              <a:rPr lang="ja-JP" altLang="en-US" sz="1900" dirty="0"/>
              <a:t>実は飲み物の種類も重要になってきます。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52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体温が上がると汗が出てその分補給しなければならないのですが、実は汗はただの水ではなくナトリウムも含まれているため、水だけを飲むと、水分は足りても、すいぶんにたいしてのナトリウムなどの量が足りず、脱水になってしま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809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そのため、水分もナトリウムもどっちもとる必要があります。</a:t>
            </a:r>
            <a:endParaRPr lang="en-US" altLang="ja-JP" sz="1900" dirty="0"/>
          </a:p>
          <a:p>
            <a:r>
              <a:rPr lang="ja-JP" altLang="en-US" sz="1900" dirty="0"/>
              <a:t>こちらの図はポカリスエットのホームページより参照したものです。</a:t>
            </a:r>
            <a:endParaRPr lang="en-US" altLang="ja-JP" sz="1900" dirty="0"/>
          </a:p>
          <a:p>
            <a:r>
              <a:rPr lang="ja-JP" altLang="en-US" sz="1900" dirty="0"/>
              <a:t>ナトリウムはもちろんですが、糖質は一緒にとると、吸収するスピードが速くなります。</a:t>
            </a:r>
            <a:endParaRPr lang="en-US" altLang="ja-JP" sz="1900" dirty="0"/>
          </a:p>
          <a:p>
            <a:r>
              <a:rPr lang="ja-JP" altLang="en-US" sz="1900" dirty="0"/>
              <a:t>よって、ナトリウムだけでなく糖質もとれるよう心がけるとよいです。</a:t>
            </a:r>
            <a:endParaRPr lang="en-US" altLang="ja-JP" sz="1900" dirty="0"/>
          </a:p>
          <a:p>
            <a:r>
              <a:rPr lang="ja-JP" altLang="en-US" sz="1900" dirty="0"/>
              <a:t>これは　ナトリウムと糖質が入ったスポーツ飲料を飲むという方法だけでなく、水や麦茶を飲んで、塩分タブレットを食べるという方法もあります</a:t>
            </a:r>
            <a:r>
              <a:rPr kumimoji="1" lang="ja-JP" altLang="en-US" dirty="0"/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546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体育や部活そして、今週末実施する体育大会で運動をする機会があるかと思いますが、水分補給を上手くすることで脱水も防ぐことができ、十分に力をだすことができます。</a:t>
            </a:r>
            <a:endParaRPr lang="en-US" altLang="ja-JP" sz="1900" dirty="0"/>
          </a:p>
          <a:p>
            <a:r>
              <a:rPr lang="ja-JP" altLang="en-US" sz="1900" dirty="0"/>
              <a:t>ですが、必要なのはそれだけではなく、土台となるのは、正しい食生活です。しっかり</a:t>
            </a:r>
            <a:r>
              <a:rPr lang="en-US" altLang="ja-JP" sz="1900" dirty="0"/>
              <a:t>3</a:t>
            </a:r>
            <a:r>
              <a:rPr lang="ja-JP" altLang="en-US" sz="1900" dirty="0"/>
              <a:t>食食べて十分にパワーをつけて、運動をしていただきたいと思います。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349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運動をするときは、適度な水分補給、水分＋ナトリウム</a:t>
            </a:r>
            <a:r>
              <a:rPr kumimoji="1" lang="en-US" altLang="ja-JP" dirty="0"/>
              <a:t>+</a:t>
            </a:r>
            <a:r>
              <a:rPr kumimoji="1" lang="ja-JP" altLang="en-US" dirty="0"/>
              <a:t>糖質で脱水防止、そして、正しい食生活を心がけて、今週の体育大会頑張ってください！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073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これで第一回の食育ミニ講座を終わります</a:t>
            </a:r>
            <a:r>
              <a:rPr kumimoji="1" lang="ja-JP" altLang="en-US" dirty="0"/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7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皆さんは、適度に運動をしていますか？</a:t>
            </a:r>
            <a:endParaRPr lang="en-US" altLang="ja-JP" sz="1900" dirty="0"/>
          </a:p>
          <a:p>
            <a:r>
              <a:rPr lang="ja-JP" altLang="en-US" sz="1900" dirty="0"/>
              <a:t>みなさんが運動しているときはどんな時でしょうか？</a:t>
            </a:r>
            <a:endParaRPr lang="en-US" altLang="ja-JP" sz="1900" dirty="0"/>
          </a:p>
          <a:p>
            <a:r>
              <a:rPr lang="ja-JP" altLang="en-US" sz="1900" dirty="0"/>
              <a:t>部活動や体育などで運動する機会があるかと思います。</a:t>
            </a:r>
            <a:endParaRPr lang="en-US" altLang="ja-JP" sz="1900" dirty="0"/>
          </a:p>
          <a:p>
            <a:r>
              <a:rPr lang="ja-JP" altLang="en-US" sz="1900" dirty="0"/>
              <a:t>５月１７日には体育大会もありますね。</a:t>
            </a:r>
            <a:endParaRPr lang="en-US" altLang="ja-JP" sz="1900" dirty="0"/>
          </a:p>
          <a:p>
            <a:r>
              <a:rPr lang="ja-JP" altLang="en-US" sz="1900" dirty="0"/>
              <a:t>体育大会に向けての練習がたくさん行われているかと思います。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39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みなさん、水分補給、ちゃんとしていますか？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45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012FE-2B91-F2A6-A7E3-3804FDB30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1CB0D6-6CFA-440C-3751-03813EF6E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6A4219-F4FA-7344-FDCB-3C2A81629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どうして水分補給が必要なのでしょうか？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E73E63-E19E-11D0-9104-C607C5262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33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この図を見てください。これはみなさんの体の中の水分を表しています。</a:t>
            </a:r>
            <a:endParaRPr lang="en-US" altLang="ja-JP" sz="1900" dirty="0"/>
          </a:p>
          <a:p>
            <a:r>
              <a:rPr lang="ja-JP" altLang="en-US" sz="1900" dirty="0"/>
              <a:t>からだの中の約</a:t>
            </a:r>
            <a:r>
              <a:rPr lang="en-US" altLang="ja-JP" sz="1900" dirty="0"/>
              <a:t>60</a:t>
            </a:r>
            <a:r>
              <a:rPr lang="ja-JP" altLang="en-US" sz="1900" dirty="0"/>
              <a:t>％は水分であることが分かります。</a:t>
            </a:r>
            <a:endParaRPr lang="en-US" altLang="ja-JP" sz="1900" dirty="0"/>
          </a:p>
          <a:p>
            <a:r>
              <a:rPr lang="ja-JP" altLang="en-US" sz="1900" dirty="0"/>
              <a:t>また、筋肉は水を多く含むため、運動していて、筋肉がある人はもっと水分が入っています。</a:t>
            </a:r>
            <a:endParaRPr lang="en-US" altLang="ja-JP" sz="1900" dirty="0"/>
          </a:p>
          <a:p>
            <a:r>
              <a:rPr lang="ja-JP" altLang="en-US" sz="1900" dirty="0"/>
              <a:t>こちらを見てください。</a:t>
            </a:r>
            <a:endParaRPr lang="en-US" altLang="ja-JP" sz="1900" dirty="0"/>
          </a:p>
          <a:p>
            <a:r>
              <a:rPr lang="ja-JP" altLang="en-US" sz="1900" dirty="0"/>
              <a:t>これは水分の働きです。</a:t>
            </a:r>
            <a:endParaRPr lang="en-US" altLang="ja-JP" sz="19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24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まず一つ目の働きは体温調節です。</a:t>
            </a:r>
            <a:endParaRPr lang="en-US" altLang="ja-JP" sz="1900" dirty="0"/>
          </a:p>
          <a:p>
            <a:r>
              <a:rPr lang="ja-JP" altLang="en-US" sz="1900" dirty="0"/>
              <a:t>運動などをして、体温が上がった時に、汗を出します。</a:t>
            </a:r>
            <a:endParaRPr lang="en-US" altLang="ja-JP" sz="1900" dirty="0"/>
          </a:p>
          <a:p>
            <a:r>
              <a:rPr lang="ja-JP" altLang="en-US" sz="1900" dirty="0"/>
              <a:t>汗は蒸発する時に体の熱を奪います。</a:t>
            </a:r>
            <a:endParaRPr lang="en-US" altLang="ja-JP" sz="1900" dirty="0"/>
          </a:p>
          <a:p>
            <a:r>
              <a:rPr lang="ja-JP" altLang="en-US" sz="1900" dirty="0"/>
              <a:t>そうすることで、あがった体の温度をもとに戻してくれます。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893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次に酸素や栄養分を体中に運ぶ働きがあります。</a:t>
            </a:r>
            <a:endParaRPr lang="en-US" altLang="ja-JP" sz="1900" dirty="0"/>
          </a:p>
          <a:p>
            <a:r>
              <a:rPr lang="ja-JP" altLang="en-US" sz="1900" dirty="0"/>
              <a:t>酸素や栄養分は生きていくために必要なものです。食べ物などで体に取り入れ、血液の流れによって体中に運びます。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991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最後に老廃物の排泄です。</a:t>
            </a:r>
            <a:endParaRPr lang="en-US" altLang="ja-JP" sz="1900" dirty="0"/>
          </a:p>
          <a:p>
            <a:r>
              <a:rPr lang="ja-JP" altLang="en-US" sz="1900" dirty="0"/>
              <a:t>酸素や栄養分を体中にいきわたらせる一方、体からは不必要なごみも出ます。これが老廃物です。これを外に出す必要があるため、排泄します。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80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これらの働きがあるため、体にとって水分は生命の維持に必要です。</a:t>
            </a:r>
            <a:endParaRPr lang="en-US" altLang="ja-JP" sz="1900" dirty="0"/>
          </a:p>
          <a:p>
            <a:r>
              <a:rPr lang="ja-JP" altLang="en-US" sz="1900" dirty="0"/>
              <a:t>運動すると汗が出て、体の水分が減るため、水分補給をしなければなりません。</a:t>
            </a:r>
            <a:endParaRPr lang="en-US" altLang="ja-JP" sz="1900" dirty="0"/>
          </a:p>
          <a:p>
            <a:r>
              <a:rPr lang="ja-JP" altLang="en-US" sz="1900" dirty="0"/>
              <a:t>水分は汗に応じてコこまめにとると、体温の上昇を効率よく防ぐことができます。</a:t>
            </a:r>
            <a:endParaRPr lang="en-US" altLang="ja-JP" sz="19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CE223-3DA6-4581-8F4E-169F2EFED52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18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66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54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15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26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22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86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01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15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17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5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14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86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B314-77F4-45CD-8F1A-12C6C6D8E00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ABD6C-706E-4492-86C4-658BE9273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9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kumimoji="1"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3B5308-FC42-0037-CE57-105CF919D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令和７年度</a:t>
            </a:r>
            <a:br>
              <a:rPr kumimoji="1" lang="en-US" altLang="ja-JP" dirty="0"/>
            </a:br>
            <a:r>
              <a:rPr kumimoji="1" lang="ja-JP" altLang="en-US" b="1" dirty="0"/>
              <a:t>第１回　食育ミニ講座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AFE779-995C-666C-96F7-6359E256F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724" y="4338066"/>
            <a:ext cx="8673427" cy="1322587"/>
          </a:xfrm>
        </p:spPr>
        <p:txBody>
          <a:bodyPr>
            <a:normAutofit/>
          </a:bodyPr>
          <a:lstStyle/>
          <a:p>
            <a:r>
              <a:rPr kumimoji="1" lang="ja-JP" altLang="en-US" sz="3200" u="sng" dirty="0"/>
              <a:t>運動と水分補給</a:t>
            </a:r>
          </a:p>
        </p:txBody>
      </p:sp>
    </p:spTree>
    <p:extLst>
      <p:ext uri="{BB962C8B-B14F-4D97-AF65-F5344CB8AC3E}">
        <p14:creationId xmlns:p14="http://schemas.microsoft.com/office/powerpoint/2010/main" val="339815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いろいろな量の水のイラスト | かわいいフリー素材集 いらすとや">
            <a:extLst>
              <a:ext uri="{FF2B5EF4-FFF2-40B4-BE49-F238E27FC236}">
                <a16:creationId xmlns:a16="http://schemas.microsoft.com/office/drawing/2014/main" id="{36B2C920-833C-73F6-9FFB-AA1F26DF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9" y="1080654"/>
            <a:ext cx="3494606" cy="51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82B1C0-B5B7-0FDB-E89F-C9145907FC17}"/>
              </a:ext>
            </a:extLst>
          </p:cNvPr>
          <p:cNvSpPr txBox="1"/>
          <p:nvPr/>
        </p:nvSpPr>
        <p:spPr>
          <a:xfrm>
            <a:off x="4613565" y="2574988"/>
            <a:ext cx="68164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【</a:t>
            </a:r>
            <a:r>
              <a:rPr kumimoji="1" lang="ja-JP" altLang="en-US" sz="4400" dirty="0"/>
              <a:t>一日に必要な水分量</a:t>
            </a:r>
            <a:r>
              <a:rPr kumimoji="1" lang="en-US" altLang="ja-JP" sz="4400" dirty="0"/>
              <a:t>】</a:t>
            </a:r>
          </a:p>
          <a:p>
            <a:endParaRPr kumimoji="1" lang="en-US" altLang="ja-JP" sz="4400" dirty="0"/>
          </a:p>
          <a:p>
            <a:r>
              <a:rPr kumimoji="1" lang="ja-JP" altLang="en-US" sz="4400" dirty="0"/>
              <a:t>体重</a:t>
            </a:r>
            <a:r>
              <a:rPr kumimoji="1" lang="en-US" altLang="ja-JP" sz="4400" dirty="0"/>
              <a:t>1</a:t>
            </a:r>
            <a:r>
              <a:rPr kumimoji="1" lang="ja-JP" altLang="en-US" sz="4400" dirty="0"/>
              <a:t>ｋｇ当たり</a:t>
            </a:r>
            <a:r>
              <a:rPr kumimoji="1" lang="en-US" altLang="ja-JP" sz="4400" dirty="0"/>
              <a:t>30</a:t>
            </a:r>
            <a:r>
              <a:rPr kumimoji="1" lang="ja-JP" altLang="en-US" sz="4400" dirty="0"/>
              <a:t>～</a:t>
            </a:r>
            <a:r>
              <a:rPr kumimoji="1" lang="en-US" altLang="ja-JP" sz="4400" dirty="0"/>
              <a:t>40ml</a:t>
            </a:r>
            <a:r>
              <a:rPr kumimoji="1" lang="ja-JP" altLang="en-US" sz="4400" dirty="0"/>
              <a:t>以上</a:t>
            </a:r>
          </a:p>
        </p:txBody>
      </p:sp>
    </p:spTree>
    <p:extLst>
      <p:ext uri="{BB962C8B-B14F-4D97-AF65-F5344CB8AC3E}">
        <p14:creationId xmlns:p14="http://schemas.microsoft.com/office/powerpoint/2010/main" val="114682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水筒のイラスト | かわいいフリー素材集 いらすとや">
            <a:extLst>
              <a:ext uri="{FF2B5EF4-FFF2-40B4-BE49-F238E27FC236}">
                <a16:creationId xmlns:a16="http://schemas.microsoft.com/office/drawing/2014/main" id="{D285B5D7-2D7C-9F91-63C8-6ADE7E3C6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68" y="440211"/>
            <a:ext cx="4663064" cy="59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9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ポットに入った麦茶のイラスト | かわいいフリー素材集 いらすとや">
            <a:extLst>
              <a:ext uri="{FF2B5EF4-FFF2-40B4-BE49-F238E27FC236}">
                <a16:creationId xmlns:a16="http://schemas.microsoft.com/office/drawing/2014/main" id="{92DE7D27-EF77-F9A7-2424-4D08B430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9" y="635000"/>
            <a:ext cx="3579953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いろいろな量の水のイラスト | かわいいフリー素材集 いらすとや">
            <a:extLst>
              <a:ext uri="{FF2B5EF4-FFF2-40B4-BE49-F238E27FC236}">
                <a16:creationId xmlns:a16="http://schemas.microsoft.com/office/drawing/2014/main" id="{05042DB0-1622-ABE8-A4B5-CD7B06E1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31" y="3124200"/>
            <a:ext cx="2274493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ペットボトルに入ったスポーツドリンクのイラスト | かわいいフリー ...">
            <a:extLst>
              <a:ext uri="{FF2B5EF4-FFF2-40B4-BE49-F238E27FC236}">
                <a16:creationId xmlns:a16="http://schemas.microsoft.com/office/drawing/2014/main" id="{37D5600D-ECA4-7DF5-F293-5B6678DC9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60" y="635000"/>
            <a:ext cx="2805562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C65F2-5C97-09DA-04E6-5F78B3C95B35}"/>
              </a:ext>
            </a:extLst>
          </p:cNvPr>
          <p:cNvSpPr txBox="1"/>
          <p:nvPr/>
        </p:nvSpPr>
        <p:spPr>
          <a:xfrm>
            <a:off x="1623687" y="4711700"/>
            <a:ext cx="187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麦茶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22271E-A21D-9EC9-57D9-536CF54CC196}"/>
              </a:ext>
            </a:extLst>
          </p:cNvPr>
          <p:cNvSpPr txBox="1"/>
          <p:nvPr/>
        </p:nvSpPr>
        <p:spPr>
          <a:xfrm>
            <a:off x="4955977" y="1965464"/>
            <a:ext cx="187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92A695-4AC7-C4E9-A9E1-8A019322E5A2}"/>
              </a:ext>
            </a:extLst>
          </p:cNvPr>
          <p:cNvSpPr txBox="1"/>
          <p:nvPr/>
        </p:nvSpPr>
        <p:spPr>
          <a:xfrm>
            <a:off x="7384340" y="5065643"/>
            <a:ext cx="4299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スポーツ飲料</a:t>
            </a:r>
          </a:p>
        </p:txBody>
      </p:sp>
    </p:spTree>
    <p:extLst>
      <p:ext uri="{BB962C8B-B14F-4D97-AF65-F5344CB8AC3E}">
        <p14:creationId xmlns:p14="http://schemas.microsoft.com/office/powerpoint/2010/main" val="80573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熱中症の検索結果 | かわいいフリー素材集 いらすとや">
            <a:extLst>
              <a:ext uri="{FF2B5EF4-FFF2-40B4-BE49-F238E27FC236}">
                <a16:creationId xmlns:a16="http://schemas.microsoft.com/office/drawing/2014/main" id="{90142580-D02D-EA63-355C-BC7F9A6D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90" y="581892"/>
            <a:ext cx="5618018" cy="561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073E2C-88BF-D6FE-A6B3-43A1CB54F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6760" cy="5860473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F7DAB0DD-57FD-E5AA-065C-9B12D38D9F70}"/>
              </a:ext>
            </a:extLst>
          </p:cNvPr>
          <p:cNvSpPr txBox="1">
            <a:spLocks/>
          </p:cNvSpPr>
          <p:nvPr/>
        </p:nvSpPr>
        <p:spPr>
          <a:xfrm>
            <a:off x="5266762" y="6151013"/>
            <a:ext cx="8748389" cy="5041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/>
              <a:t>ポカリスエットホームページより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6091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468FD4-B8B1-B563-1476-E8533E5ADD3D}"/>
              </a:ext>
            </a:extLst>
          </p:cNvPr>
          <p:cNvSpPr txBox="1"/>
          <p:nvPr/>
        </p:nvSpPr>
        <p:spPr>
          <a:xfrm>
            <a:off x="744682" y="446809"/>
            <a:ext cx="10702636" cy="596438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122" name="Picture 2" descr="やる気に燃える人のイラスト（男性） | かわいいフリー素材集 いらすとや">
            <a:extLst>
              <a:ext uri="{FF2B5EF4-FFF2-40B4-BE49-F238E27FC236}">
                <a16:creationId xmlns:a16="http://schemas.microsoft.com/office/drawing/2014/main" id="{ED9118C7-328F-585B-02B7-FE1D3501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47" y="1077465"/>
            <a:ext cx="4286105" cy="470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たんぱく質のイラスト（栄養素） | かわいいフリー素材集 いらすとや">
            <a:extLst>
              <a:ext uri="{FF2B5EF4-FFF2-40B4-BE49-F238E27FC236}">
                <a16:creationId xmlns:a16="http://schemas.microsoft.com/office/drawing/2014/main" id="{ED776E44-CF37-D84E-19EA-51F695D7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67" y="756690"/>
            <a:ext cx="2639580" cy="24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食事をしている男の子のイラスト | かわいいフリー素材集 いらすとや">
            <a:extLst>
              <a:ext uri="{FF2B5EF4-FFF2-40B4-BE49-F238E27FC236}">
                <a16:creationId xmlns:a16="http://schemas.microsoft.com/office/drawing/2014/main" id="{176901D4-E867-52CC-D977-FF8A9E33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47" y="3740726"/>
            <a:ext cx="2528770" cy="246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野菜のイラスト「カゴに盛られた野菜」">
            <a:extLst>
              <a:ext uri="{FF2B5EF4-FFF2-40B4-BE49-F238E27FC236}">
                <a16:creationId xmlns:a16="http://schemas.microsoft.com/office/drawing/2014/main" id="{38611D4D-1416-0905-8ECC-F65E227A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20" y="1161615"/>
            <a:ext cx="2795612" cy="18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フルーツバスケットのイラスト「カゴに盛られた果物」 | かわいい ...">
            <a:extLst>
              <a:ext uri="{FF2B5EF4-FFF2-40B4-BE49-F238E27FC236}">
                <a16:creationId xmlns:a16="http://schemas.microsoft.com/office/drawing/2014/main" id="{69AA1802-6467-6D7F-8C1A-60B080D8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0" y="3569118"/>
            <a:ext cx="2230187" cy="22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4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9C89F33-F925-C852-1EB1-0560C92D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7200" b="1" dirty="0"/>
              <a:t>運動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AD95F2E-5927-1C39-9966-1C1AEDF1B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適度な水分補給</a:t>
            </a:r>
            <a:endParaRPr lang="en-US" altLang="ja-JP" sz="4400" dirty="0"/>
          </a:p>
          <a:p>
            <a:r>
              <a:rPr lang="ja-JP" altLang="en-US" sz="4400" dirty="0"/>
              <a:t>水分</a:t>
            </a:r>
            <a:r>
              <a:rPr lang="en-US" altLang="ja-JP" sz="4400" dirty="0"/>
              <a:t>+</a:t>
            </a:r>
            <a:r>
              <a:rPr lang="ja-JP" altLang="en-US" sz="4400" dirty="0"/>
              <a:t>ナトリウム</a:t>
            </a:r>
            <a:r>
              <a:rPr lang="en-US" altLang="ja-JP" sz="4400" dirty="0"/>
              <a:t>+</a:t>
            </a:r>
            <a:r>
              <a:rPr lang="ja-JP" altLang="en-US" sz="4400" dirty="0"/>
              <a:t>糖質</a:t>
            </a:r>
            <a:endParaRPr lang="en-US" altLang="ja-JP" sz="4400" dirty="0"/>
          </a:p>
          <a:p>
            <a:r>
              <a:rPr lang="ja-JP" altLang="en-US" sz="4400" dirty="0"/>
              <a:t>正しい食生活</a:t>
            </a:r>
          </a:p>
        </p:txBody>
      </p:sp>
    </p:spTree>
    <p:extLst>
      <p:ext uri="{BB962C8B-B14F-4D97-AF65-F5344CB8AC3E}">
        <p14:creationId xmlns:p14="http://schemas.microsoft.com/office/powerpoint/2010/main" val="51560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水のキャラクター | かわいいフリー素材集 いらすとや">
            <a:extLst>
              <a:ext uri="{FF2B5EF4-FFF2-40B4-BE49-F238E27FC236}">
                <a16:creationId xmlns:a16="http://schemas.microsoft.com/office/drawing/2014/main" id="{1006BE48-8054-CDFD-C6DC-716699C3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614363"/>
            <a:ext cx="562927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7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BAF783-5E1F-9681-4A73-D92220812CA6}"/>
              </a:ext>
            </a:extLst>
          </p:cNvPr>
          <p:cNvSpPr txBox="1"/>
          <p:nvPr/>
        </p:nvSpPr>
        <p:spPr>
          <a:xfrm>
            <a:off x="351503" y="1720840"/>
            <a:ext cx="114889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>
                <a:solidFill>
                  <a:schemeClr val="accent1"/>
                </a:solidFill>
              </a:rPr>
              <a:t>５</a:t>
            </a:r>
            <a:r>
              <a:rPr kumimoji="1" lang="en-US" altLang="ja-JP" sz="7200" b="1" dirty="0">
                <a:solidFill>
                  <a:schemeClr val="accent1"/>
                </a:solidFill>
              </a:rPr>
              <a:t>/</a:t>
            </a:r>
            <a:r>
              <a:rPr kumimoji="1" lang="ja-JP" altLang="en-US" sz="7200" b="1" dirty="0">
                <a:solidFill>
                  <a:schemeClr val="accent1"/>
                </a:solidFill>
              </a:rPr>
              <a:t>１７</a:t>
            </a:r>
            <a:endParaRPr kumimoji="1" lang="en-US" altLang="ja-JP" sz="7200" b="1" dirty="0">
              <a:solidFill>
                <a:schemeClr val="accent1"/>
              </a:solidFill>
            </a:endParaRPr>
          </a:p>
          <a:p>
            <a:pPr algn="ctr"/>
            <a:r>
              <a:rPr kumimoji="1" lang="ja-JP" altLang="en-US" sz="7200" b="1" dirty="0">
                <a:solidFill>
                  <a:schemeClr val="accent1"/>
                </a:solidFill>
              </a:rPr>
              <a:t>水俣市立水俣第二中学校</a:t>
            </a:r>
            <a:endParaRPr kumimoji="1" lang="en-US" altLang="ja-JP" sz="7200" b="1" dirty="0">
              <a:solidFill>
                <a:schemeClr val="accent1"/>
              </a:solidFill>
            </a:endParaRPr>
          </a:p>
          <a:p>
            <a:pPr algn="ctr"/>
            <a:r>
              <a:rPr kumimoji="1" lang="ja-JP" altLang="en-US" sz="7200" b="1" dirty="0">
                <a:solidFill>
                  <a:schemeClr val="accent1"/>
                </a:solidFill>
              </a:rPr>
              <a:t>体育大会</a:t>
            </a:r>
          </a:p>
        </p:txBody>
      </p:sp>
      <p:pic>
        <p:nvPicPr>
          <p:cNvPr id="1026" name="Picture 2" descr="バトンを渡す人のイラスト（運動会） | かわいいフリー素材集 いらすとや">
            <a:extLst>
              <a:ext uri="{FF2B5EF4-FFF2-40B4-BE49-F238E27FC236}">
                <a16:creationId xmlns:a16="http://schemas.microsoft.com/office/drawing/2014/main" id="{B39BA6CE-76C1-937B-0507-85941318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81" y="158760"/>
            <a:ext cx="3370616" cy="260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9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34398F-3AFF-7518-F0C8-7609CAD5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81000"/>
            <a:ext cx="7340600" cy="5994399"/>
          </a:xfrm>
        </p:spPr>
        <p:txBody>
          <a:bodyPr/>
          <a:lstStyle/>
          <a:p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2050" name="Picture 2" descr="水分補給のイラスト | かわいいフリー素材集 いらすとや">
            <a:extLst>
              <a:ext uri="{FF2B5EF4-FFF2-40B4-BE49-F238E27FC236}">
                <a16:creationId xmlns:a16="http://schemas.microsoft.com/office/drawing/2014/main" id="{77833F23-55BF-22DE-D232-2FC0F690033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84" y="1257300"/>
            <a:ext cx="377621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4E5318-A3A6-E2E2-764E-B6BD3B8F7608}"/>
              </a:ext>
            </a:extLst>
          </p:cNvPr>
          <p:cNvSpPr txBox="1"/>
          <p:nvPr/>
        </p:nvSpPr>
        <p:spPr>
          <a:xfrm>
            <a:off x="2489200" y="596899"/>
            <a:ext cx="1661993" cy="556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9600" b="1" dirty="0">
                <a:solidFill>
                  <a:schemeClr val="accent1"/>
                </a:solidFill>
              </a:rPr>
              <a:t>水分補給</a:t>
            </a:r>
            <a:endParaRPr kumimoji="1" lang="en-US" altLang="ja-JP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3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5D278-8A71-87B4-7818-E8BB507DD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D00F8B-55F2-4D2F-2211-2E24A4F7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81000"/>
            <a:ext cx="7340600" cy="5994399"/>
          </a:xfrm>
        </p:spPr>
        <p:txBody>
          <a:bodyPr/>
          <a:lstStyle/>
          <a:p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2050" name="Picture 2" descr="水分補給のイラスト | かわいいフリー素材集 いらすとや">
            <a:extLst>
              <a:ext uri="{FF2B5EF4-FFF2-40B4-BE49-F238E27FC236}">
                <a16:creationId xmlns:a16="http://schemas.microsoft.com/office/drawing/2014/main" id="{9A409191-FED1-04BA-31E1-D68E8CFD3B9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84" y="1257300"/>
            <a:ext cx="377621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D4E2E2-2303-3CD8-93C9-BBB9B5E9DA3C}"/>
              </a:ext>
            </a:extLst>
          </p:cNvPr>
          <p:cNvSpPr txBox="1"/>
          <p:nvPr/>
        </p:nvSpPr>
        <p:spPr>
          <a:xfrm>
            <a:off x="2489200" y="596899"/>
            <a:ext cx="1661993" cy="556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9600" b="1" dirty="0">
                <a:solidFill>
                  <a:schemeClr val="accent1"/>
                </a:solidFill>
              </a:rPr>
              <a:t>なぜ？</a:t>
            </a:r>
            <a:endParaRPr kumimoji="1" lang="en-US" altLang="ja-JP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6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26734D2-FA04-5A1B-08A0-FED1116D4E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0" y="-23497"/>
            <a:ext cx="12352606" cy="65278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F657DE6-84B9-90F3-56EF-82167A36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17" y="6275704"/>
            <a:ext cx="8748389" cy="504191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ポカリスエットホームページより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AB2FE57-60FC-C908-DE2A-3D543655089B}"/>
              </a:ext>
            </a:extLst>
          </p:cNvPr>
          <p:cNvSpPr/>
          <p:nvPr/>
        </p:nvSpPr>
        <p:spPr>
          <a:xfrm>
            <a:off x="7978411" y="78105"/>
            <a:ext cx="3117272" cy="5654963"/>
          </a:xfrm>
          <a:prstGeom prst="ellipse">
            <a:avLst/>
          </a:prstGeom>
          <a:noFill/>
          <a:ln w="307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46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483574D-6D77-4CEF-D176-E5430822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/>
              <a:t>体温調節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4B300EF-C773-ABDB-9AF2-826E2F40B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体温が上がると、汗をだして、体の熱を逃がす。</a:t>
            </a:r>
            <a:endParaRPr lang="en-US" altLang="ja-JP" sz="4000" dirty="0"/>
          </a:p>
          <a:p>
            <a:r>
              <a:rPr lang="ja-JP" altLang="en-US" sz="4000" dirty="0"/>
              <a:t>汗は蒸発する時、体の熱を奪う。</a:t>
            </a:r>
          </a:p>
        </p:txBody>
      </p:sp>
      <p:pic>
        <p:nvPicPr>
          <p:cNvPr id="1026" name="Picture 2" descr="水のキャラクター">
            <a:extLst>
              <a:ext uri="{FF2B5EF4-FFF2-40B4-BE49-F238E27FC236}">
                <a16:creationId xmlns:a16="http://schemas.microsoft.com/office/drawing/2014/main" id="{F629CADB-1CF5-2564-1D7E-1AA0FB46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881" y="4283652"/>
            <a:ext cx="2470439" cy="24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1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4DCAAD-DCCE-4921-6CD2-54D5D053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8000" dirty="0"/>
              <a:t>運搬</a:t>
            </a:r>
            <a:endParaRPr kumimoji="1" lang="ja-JP" altLang="en-US" sz="8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327C7A-E8E1-4417-452E-31E15B79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/>
              <a:t>酸素や栄養分を体中に運んでくれる。</a:t>
            </a:r>
            <a:endParaRPr kumimoji="1" lang="en-US" altLang="ja-JP" sz="5400" dirty="0"/>
          </a:p>
          <a:p>
            <a:pPr marL="0" indent="0">
              <a:buNone/>
            </a:pPr>
            <a:endParaRPr lang="en-US" altLang="ja-JP" sz="5400" dirty="0"/>
          </a:p>
        </p:txBody>
      </p:sp>
      <p:pic>
        <p:nvPicPr>
          <p:cNvPr id="2052" name="Picture 4" descr="元気な男の子のイラスト | かわいいフリー素材集 いらすとや">
            <a:extLst>
              <a:ext uri="{FF2B5EF4-FFF2-40B4-BE49-F238E27FC236}">
                <a16:creationId xmlns:a16="http://schemas.microsoft.com/office/drawing/2014/main" id="{15AA072F-B8E7-B7DE-D979-BB1C69542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23" y="3912638"/>
            <a:ext cx="2695142" cy="29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0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877543-6FFB-8AE6-2F0A-3EF1A8B9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老廃物の排泄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5A25F-70B8-352F-2F02-3E53EC6B4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体</a:t>
            </a:r>
            <a:r>
              <a:rPr kumimoji="1" lang="ja-JP" altLang="en-US" sz="5400" dirty="0"/>
              <a:t>に溜まった老廃物を体の外に出す。</a:t>
            </a:r>
          </a:p>
        </p:txBody>
      </p:sp>
    </p:spTree>
    <p:extLst>
      <p:ext uri="{BB962C8B-B14F-4D97-AF65-F5344CB8AC3E}">
        <p14:creationId xmlns:p14="http://schemas.microsoft.com/office/powerpoint/2010/main" val="281747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1302A3-6C9E-E122-E1A6-FBBA5214C2CA}"/>
              </a:ext>
            </a:extLst>
          </p:cNvPr>
          <p:cNvSpPr txBox="1"/>
          <p:nvPr/>
        </p:nvSpPr>
        <p:spPr>
          <a:xfrm>
            <a:off x="477982" y="2151727"/>
            <a:ext cx="11984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kumimoji="1" lang="ja-JP" altLang="en-US" sz="8000" u="sng" dirty="0">
                <a:solidFill>
                  <a:srgbClr val="00B0F0"/>
                </a:solidFill>
              </a:rPr>
              <a:t>水は生命の維持に必要</a:t>
            </a:r>
            <a:endParaRPr kumimoji="1" lang="en-US" altLang="ja-JP" sz="8000" u="sng" dirty="0">
              <a:solidFill>
                <a:srgbClr val="00B0F0"/>
              </a:solidFill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kumimoji="1" lang="ja-JP" altLang="en-US" sz="8000" u="sng" dirty="0">
                <a:solidFill>
                  <a:srgbClr val="00B0F0"/>
                </a:solidFill>
              </a:rPr>
              <a:t>汗に応じてこまめにとる</a:t>
            </a:r>
          </a:p>
        </p:txBody>
      </p:sp>
    </p:spTree>
    <p:extLst>
      <p:ext uri="{BB962C8B-B14F-4D97-AF65-F5344CB8AC3E}">
        <p14:creationId xmlns:p14="http://schemas.microsoft.com/office/powerpoint/2010/main" val="3487341679"/>
      </p:ext>
    </p:extLst>
  </p:cSld>
  <p:clrMapOvr>
    <a:masterClrMapping/>
  </p:clrMapOvr>
</p:sld>
</file>

<file path=ppt/theme/theme1.xml><?xml version="1.0" encoding="utf-8"?>
<a:theme xmlns:a="http://schemas.openxmlformats.org/drawingml/2006/main" name="アトラス">
  <a:themeElements>
    <a:clrScheme name="アトラス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ユーザー定義 1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アトラ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アトラス</Template>
  <TotalTime>605</TotalTime>
  <Words>909</Words>
  <Application>Microsoft Office PowerPoint</Application>
  <PresentationFormat>ワイド画面</PresentationFormat>
  <Paragraphs>91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UD デジタル 教科書体 NK-R</vt:lpstr>
      <vt:lpstr>游ゴシック</vt:lpstr>
      <vt:lpstr>Arial</vt:lpstr>
      <vt:lpstr>Wingdings</vt:lpstr>
      <vt:lpstr>アトラス</vt:lpstr>
      <vt:lpstr>令和７年度 第１回　食育ミニ講座</vt:lpstr>
      <vt:lpstr>PowerPoint プレゼンテーション</vt:lpstr>
      <vt:lpstr> </vt:lpstr>
      <vt:lpstr> </vt:lpstr>
      <vt:lpstr>ポカリスエットホームページより</vt:lpstr>
      <vt:lpstr>体温調節</vt:lpstr>
      <vt:lpstr>運搬</vt:lpstr>
      <vt:lpstr>老廃物の排泄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運動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平石　京花</dc:creator>
  <cp:lastModifiedBy>平石　京花</cp:lastModifiedBy>
  <cp:revision>8</cp:revision>
  <cp:lastPrinted>2025-05-12T03:16:29Z</cp:lastPrinted>
  <dcterms:created xsi:type="dcterms:W3CDTF">2025-05-08T06:10:37Z</dcterms:created>
  <dcterms:modified xsi:type="dcterms:W3CDTF">2025-05-12T03:32:17Z</dcterms:modified>
</cp:coreProperties>
</file>