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79" r:id="rId5"/>
    <p:sldId id="261" r:id="rId6"/>
    <p:sldId id="280" r:id="rId7"/>
    <p:sldId id="281" r:id="rId8"/>
    <p:sldId id="282" r:id="rId9"/>
    <p:sldId id="283" r:id="rId10"/>
    <p:sldId id="269" r:id="rId11"/>
    <p:sldId id="262" r:id="rId12"/>
    <p:sldId id="259" r:id="rId13"/>
    <p:sldId id="260" r:id="rId14"/>
    <p:sldId id="278" r:id="rId15"/>
    <p:sldId id="275" r:id="rId16"/>
    <p:sldId id="287" r:id="rId17"/>
    <p:sldId id="273" r:id="rId18"/>
    <p:sldId id="277" r:id="rId19"/>
    <p:sldId id="286" r:id="rId20"/>
    <p:sldId id="285"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402" autoAdjust="0"/>
  </p:normalViewPr>
  <p:slideViewPr>
    <p:cSldViewPr snapToGrid="0">
      <p:cViewPr varScale="1">
        <p:scale>
          <a:sx n="52" d="100"/>
          <a:sy n="52" d="100"/>
        </p:scale>
        <p:origin x="774"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F4FAA-C96A-4C7B-90AA-7E591A9FB9D5}" type="datetimeFigureOut">
              <a:rPr kumimoji="1" lang="ja-JP" altLang="en-US" smtClean="0"/>
              <a:t>2024/10/21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0BA93-50E0-4607-8059-991468EA5AE8}" type="slidenum">
              <a:rPr kumimoji="1" lang="ja-JP" altLang="en-US" smtClean="0"/>
              <a:t>‹#›</a:t>
            </a:fld>
            <a:endParaRPr kumimoji="1" lang="ja-JP" altLang="en-US"/>
          </a:p>
        </p:txBody>
      </p:sp>
    </p:spTree>
    <p:extLst>
      <p:ext uri="{BB962C8B-B14F-4D97-AF65-F5344CB8AC3E}">
        <p14:creationId xmlns:p14="http://schemas.microsoft.com/office/powerpoint/2010/main" val="2402913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第二中学校の皆さんこんにちは。</a:t>
            </a:r>
            <a:endParaRPr kumimoji="1" lang="en-US" altLang="ja-JP" dirty="0"/>
          </a:p>
          <a:p>
            <a:r>
              <a:rPr kumimoji="1" lang="ja-JP" altLang="en-US" dirty="0"/>
              <a:t>水俣市学校給食センターの平石です。</a:t>
            </a:r>
            <a:endParaRPr kumimoji="1" lang="en-US" altLang="ja-JP" dirty="0"/>
          </a:p>
          <a:p>
            <a:r>
              <a:rPr kumimoji="1" lang="ja-JP" altLang="en-US" dirty="0"/>
              <a:t>今日は第２回の食育ミニ講座を行いたいと思います。</a:t>
            </a:r>
            <a:endParaRPr kumimoji="1" lang="en-US" altLang="ja-JP" dirty="0"/>
          </a:p>
          <a:p>
            <a:r>
              <a:rPr kumimoji="1" lang="ja-JP" altLang="en-US" dirty="0"/>
              <a:t>この時間を機会に、食について考えたり、自分の生活、健康について見つめなおしたりする機会になってくれたら嬉しいです。</a:t>
            </a:r>
            <a:endParaRPr kumimoji="1" lang="en-US" altLang="ja-JP" dirty="0"/>
          </a:p>
          <a:p>
            <a:endParaRPr kumimoji="1" lang="en-US" altLang="ja-JP" dirty="0"/>
          </a:p>
          <a:p>
            <a:r>
              <a:rPr kumimoji="1" lang="ja-JP" altLang="en-US" dirty="0"/>
              <a:t>第</a:t>
            </a:r>
            <a:r>
              <a:rPr kumimoji="1" lang="en-US" altLang="ja-JP" dirty="0"/>
              <a:t>2</a:t>
            </a:r>
            <a:r>
              <a:rPr kumimoji="1" lang="ja-JP" altLang="en-US" dirty="0"/>
              <a:t>回となる今日のテーマは運動と栄養についてです。</a:t>
            </a:r>
            <a:endParaRPr kumimoji="1" lang="en-US" altLang="ja-JP" dirty="0"/>
          </a:p>
          <a:p>
            <a:r>
              <a:rPr kumimoji="1" lang="ja-JP" altLang="en-US" dirty="0"/>
              <a:t>早速始めたいと思います。</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a:t>
            </a:fld>
            <a:endParaRPr kumimoji="1" lang="ja-JP" altLang="en-US"/>
          </a:p>
        </p:txBody>
      </p:sp>
    </p:spTree>
    <p:extLst>
      <p:ext uri="{BB962C8B-B14F-4D97-AF65-F5344CB8AC3E}">
        <p14:creationId xmlns:p14="http://schemas.microsoft.com/office/powerpoint/2010/main" val="142802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ここでポイントなのは、筋肉を作るための材料であるタンパク質をしっかりとらなければならないということです。</a:t>
            </a:r>
            <a:endParaRPr kumimoji="1" lang="en-US" altLang="ja-JP" dirty="0"/>
          </a:p>
          <a:p>
            <a:r>
              <a:rPr kumimoji="1" lang="ja-JP" altLang="en-US" dirty="0"/>
              <a:t>さらに、運動前、直後、どちらにとっても筋肉はできますが、運動直後にタンパク質を摂った方がより筋肉ができやすいです。</a:t>
            </a:r>
            <a:endParaRPr kumimoji="1" lang="en-US" altLang="ja-JP"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10</a:t>
            </a:fld>
            <a:endParaRPr kumimoji="1" lang="ja-JP" altLang="en-US"/>
          </a:p>
        </p:txBody>
      </p:sp>
    </p:spTree>
    <p:extLst>
      <p:ext uri="{BB962C8B-B14F-4D97-AF65-F5344CB8AC3E}">
        <p14:creationId xmlns:p14="http://schemas.microsoft.com/office/powerpoint/2010/main" val="3028329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ここでもう一つポイントがあります。</a:t>
            </a:r>
            <a:endParaRPr kumimoji="1" lang="en-US" altLang="ja-JP" dirty="0"/>
          </a:p>
          <a:p>
            <a:r>
              <a:rPr kumimoji="1" lang="ja-JP" altLang="en-US" dirty="0"/>
              <a:t>それは、糖質も一緒に摂る必要があるということです。</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11</a:t>
            </a:fld>
            <a:endParaRPr kumimoji="1" lang="ja-JP" altLang="en-US"/>
          </a:p>
        </p:txBody>
      </p:sp>
    </p:spTree>
    <p:extLst>
      <p:ext uri="{BB962C8B-B14F-4D97-AF65-F5344CB8AC3E}">
        <p14:creationId xmlns:p14="http://schemas.microsoft.com/office/powerpoint/2010/main" val="325227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筋肉の材料は、タンパク質でした。</a:t>
            </a:r>
            <a:endParaRPr kumimoji="1" lang="en-US" altLang="ja-JP" dirty="0"/>
          </a:p>
          <a:p>
            <a:r>
              <a:rPr kumimoji="1" lang="ja-JP" altLang="en-US" dirty="0"/>
              <a:t>ではなぜ糖質も必要なのでしょう？</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12</a:t>
            </a:fld>
            <a:endParaRPr kumimoji="1" lang="ja-JP" altLang="en-US"/>
          </a:p>
        </p:txBody>
      </p:sp>
    </p:spTree>
    <p:extLst>
      <p:ext uri="{BB962C8B-B14F-4D97-AF65-F5344CB8AC3E}">
        <p14:creationId xmlns:p14="http://schemas.microsoft.com/office/powerpoint/2010/main" val="108724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みなさんは知っているかもしれませんが、糖質は活動するためのエネルギーになります。</a:t>
            </a:r>
            <a:endParaRPr kumimoji="1" lang="en-US" altLang="ja-JP" dirty="0"/>
          </a:p>
          <a:p>
            <a:r>
              <a:rPr kumimoji="1" lang="ja-JP" altLang="en-US" dirty="0"/>
              <a:t>ごはんを食べて、エネルギーを蓄えないと力は出ませんよね。勉強、運動などいろんな活動のエネルギー源が糖質です。</a:t>
            </a:r>
            <a:endParaRPr kumimoji="1" lang="en-US" altLang="ja-JP"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13</a:t>
            </a:fld>
            <a:endParaRPr kumimoji="1" lang="ja-JP" altLang="en-US"/>
          </a:p>
        </p:txBody>
      </p:sp>
    </p:spTree>
    <p:extLst>
      <p:ext uri="{BB962C8B-B14F-4D97-AF65-F5344CB8AC3E}">
        <p14:creationId xmlns:p14="http://schemas.microsoft.com/office/powerpoint/2010/main" val="319059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しかし、糖質が足りない時は、タンパク質がエネルギー源になってくれます。</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14</a:t>
            </a:fld>
            <a:endParaRPr kumimoji="1" lang="ja-JP" altLang="en-US"/>
          </a:p>
        </p:txBody>
      </p:sp>
    </p:spTree>
    <p:extLst>
      <p:ext uri="{BB962C8B-B14F-4D97-AF65-F5344CB8AC3E}">
        <p14:creationId xmlns:p14="http://schemas.microsoft.com/office/powerpoint/2010/main" val="89292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まり、糖質を摂らずにタンパク質だけ摂ると、糖質が足りないので、タンパク質はエネルギー源として使われてしまいます。そうすると、筋肉を作るためのタンパク質が少なくなってしまい、筋肉が十分作れなくなります。</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15</a:t>
            </a:fld>
            <a:endParaRPr kumimoji="1" lang="ja-JP" altLang="en-US"/>
          </a:p>
        </p:txBody>
      </p:sp>
    </p:spTree>
    <p:extLst>
      <p:ext uri="{BB962C8B-B14F-4D97-AF65-F5344CB8AC3E}">
        <p14:creationId xmlns:p14="http://schemas.microsoft.com/office/powerpoint/2010/main" val="3592603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だから、タンパク質だけではなく、糖質も一緒に摂る必要があります。</a:t>
            </a:r>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16</a:t>
            </a:fld>
            <a:endParaRPr kumimoji="1" lang="ja-JP" altLang="en-US"/>
          </a:p>
        </p:txBody>
      </p:sp>
    </p:spTree>
    <p:extLst>
      <p:ext uri="{BB962C8B-B14F-4D97-AF65-F5344CB8AC3E}">
        <p14:creationId xmlns:p14="http://schemas.microsoft.com/office/powerpoint/2010/main" val="1628848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筋肉が発達すると、一緒に体格も発達するため骨づくりも大切になってきます。</a:t>
            </a:r>
            <a:endParaRPr kumimoji="1" lang="en-US" altLang="ja-JP" dirty="0"/>
          </a:p>
          <a:p>
            <a:r>
              <a:rPr kumimoji="1" lang="ja-JP" altLang="en-US" dirty="0"/>
              <a:t>骨の主な材料はカルシウムとリンです。リンは多くの食品に含まれているのに比べて、カルシウムはたくさん入っている食品が少なく吸収もしづらいため不足しがちです。</a:t>
            </a:r>
            <a:endParaRPr kumimoji="1" lang="en-US" altLang="ja-JP" dirty="0"/>
          </a:p>
          <a:p>
            <a:r>
              <a:rPr kumimoji="1" lang="ja-JP" altLang="en-US" dirty="0"/>
              <a:t>そのため骨づくりにはカルシウムの摂取が大切になってきます。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17</a:t>
            </a:fld>
            <a:endParaRPr kumimoji="1" lang="ja-JP" altLang="en-US"/>
          </a:p>
        </p:txBody>
      </p:sp>
    </p:spTree>
    <p:extLst>
      <p:ext uri="{BB962C8B-B14F-4D97-AF65-F5344CB8AC3E}">
        <p14:creationId xmlns:p14="http://schemas.microsoft.com/office/powerpoint/2010/main" val="80444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このグラフは年齢による骨量の変化を表したグラフです。骨量とは骨に含まれるカルシウムなどの量です。骨量が多いほど、カルシウムなどがたくさんはいっていて丈夫な骨ということです。</a:t>
            </a:r>
            <a:endParaRPr kumimoji="1" lang="en-US" altLang="ja-JP" dirty="0"/>
          </a:p>
          <a:p>
            <a:r>
              <a:rPr kumimoji="1" lang="ja-JP" altLang="en-US" dirty="0"/>
              <a:t>グラフを見てわかる通り、骨量は</a:t>
            </a:r>
            <a:r>
              <a:rPr kumimoji="1" lang="en-US" altLang="ja-JP" dirty="0"/>
              <a:t>20</a:t>
            </a:r>
            <a:r>
              <a:rPr kumimoji="1" lang="ja-JP" altLang="en-US" dirty="0"/>
              <a:t>歳ごろにピークを達し、後は維持されるか、減少していきます。</a:t>
            </a:r>
            <a:endParaRPr kumimoji="1" lang="en-US" altLang="ja-JP" dirty="0"/>
          </a:p>
          <a:p>
            <a:r>
              <a:rPr kumimoji="1" lang="ja-JP" altLang="en-US" dirty="0"/>
              <a:t>体の中では、カルシウムを使って骨が作られる工程と骨が壊される工程が両方行われています。年齢を重ねるにつれて、カルシウムを吸収する力が低下し、骨を壊す工程の方が多くなってしまいます。それによってこのように骨量が減少していきます。骨量が減少していくことで骨粗しょう症などの病気にもなる可能性が出てきます。</a:t>
            </a:r>
            <a:endParaRPr kumimoji="1" lang="en-US" altLang="ja-JP"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18</a:t>
            </a:fld>
            <a:endParaRPr kumimoji="1" lang="ja-JP" altLang="en-US"/>
          </a:p>
        </p:txBody>
      </p:sp>
    </p:spTree>
    <p:extLst>
      <p:ext uri="{BB962C8B-B14F-4D97-AF65-F5344CB8AC3E}">
        <p14:creationId xmlns:p14="http://schemas.microsoft.com/office/powerpoint/2010/main" val="156042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49E3-FBD4-9C76-2C9E-54ABB01FBA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29E81E-3D2E-7772-D26C-404651CAF7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89DCFE-47A9-9724-F9CF-6FAD0483BEA7}"/>
              </a:ext>
            </a:extLst>
          </p:cNvPr>
          <p:cNvSpPr>
            <a:spLocks noGrp="1"/>
          </p:cNvSpPr>
          <p:nvPr>
            <p:ph type="body" idx="1"/>
          </p:nvPr>
        </p:nvSpPr>
        <p:spPr/>
        <p:txBody>
          <a:bodyPr/>
          <a:lstStyle/>
          <a:p>
            <a:r>
              <a:rPr kumimoji="1" lang="ja-JP" altLang="en-US" dirty="0"/>
              <a:t>中学生の成長期に最も骨量が増加するので、今のうちにしっかりしっかりカルシウムをとっておくことが大切です。</a:t>
            </a:r>
            <a:endParaRPr kumimoji="1" lang="en-US" altLang="ja-JP" dirty="0"/>
          </a:p>
        </p:txBody>
      </p:sp>
      <p:sp>
        <p:nvSpPr>
          <p:cNvPr id="4" name="スライド番号プレースホルダー 3">
            <a:extLst>
              <a:ext uri="{FF2B5EF4-FFF2-40B4-BE49-F238E27FC236}">
                <a16:creationId xmlns:a16="http://schemas.microsoft.com/office/drawing/2014/main" id="{30BA3EB1-0718-3782-B61C-BBE9A504B078}"/>
              </a:ext>
            </a:extLst>
          </p:cNvPr>
          <p:cNvSpPr>
            <a:spLocks noGrp="1"/>
          </p:cNvSpPr>
          <p:nvPr>
            <p:ph type="sldNum" sz="quarter" idx="10"/>
          </p:nvPr>
        </p:nvSpPr>
        <p:spPr/>
        <p:txBody>
          <a:bodyPr/>
          <a:lstStyle/>
          <a:p>
            <a:fld id="{0A80BA93-50E0-4607-8059-991468EA5AE8}" type="slidenum">
              <a:rPr kumimoji="1" lang="ja-JP" altLang="en-US" smtClean="0"/>
              <a:t>19</a:t>
            </a:fld>
            <a:endParaRPr kumimoji="1" lang="ja-JP" altLang="en-US"/>
          </a:p>
        </p:txBody>
      </p:sp>
    </p:spTree>
    <p:extLst>
      <p:ext uri="{BB962C8B-B14F-4D97-AF65-F5344CB8AC3E}">
        <p14:creationId xmlns:p14="http://schemas.microsoft.com/office/powerpoint/2010/main" val="660602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みなさん、これは何をしているところかわかりますか？</a:t>
            </a:r>
            <a:endParaRPr kumimoji="1" lang="en-US" altLang="ja-JP" dirty="0"/>
          </a:p>
          <a:p>
            <a:endParaRPr kumimoji="1" lang="en-US" altLang="ja-JP" dirty="0"/>
          </a:p>
          <a:p>
            <a:r>
              <a:rPr kumimoji="1" lang="ja-JP" altLang="en-US" dirty="0"/>
              <a:t>みなさんなら心当たりがあると思います。</a:t>
            </a:r>
            <a:endParaRPr kumimoji="1" lang="en-US" altLang="ja-JP" dirty="0"/>
          </a:p>
          <a:p>
            <a:r>
              <a:rPr kumimoji="1" lang="ja-JP" altLang="en-US" dirty="0"/>
              <a:t>もうお分かりかと思いますが、これは第二中学校のみなさんが、リズム体操をしているところです。皆さん体育の前に毎回行っていますね。</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2</a:t>
            </a:fld>
            <a:endParaRPr kumimoji="1" lang="ja-JP" altLang="en-US"/>
          </a:p>
        </p:txBody>
      </p:sp>
    </p:spTree>
    <p:extLst>
      <p:ext uri="{BB962C8B-B14F-4D97-AF65-F5344CB8AC3E}">
        <p14:creationId xmlns:p14="http://schemas.microsoft.com/office/powerpoint/2010/main" val="284155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38E96-3172-AA9E-1916-225017467C8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472DC3-4D61-F0B9-9FF5-552FB41138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6B1327-AF24-8C65-B52F-E2010788E2B1}"/>
              </a:ext>
            </a:extLst>
          </p:cNvPr>
          <p:cNvSpPr>
            <a:spLocks noGrp="1"/>
          </p:cNvSpPr>
          <p:nvPr>
            <p:ph type="body" idx="1"/>
          </p:nvPr>
        </p:nvSpPr>
        <p:spPr/>
        <p:txBody>
          <a:bodyPr/>
          <a:lstStyle/>
          <a:p>
            <a:r>
              <a:rPr kumimoji="1" lang="ja-JP" altLang="en-US" dirty="0"/>
              <a:t>筋肉づくり・骨づくりなど体づくりを行う上で栄養面でも大切なことがあるということが分かったかと思います。効率よく健康な体を作るためにも必要な栄養をしっかり考えましょう。</a:t>
            </a:r>
            <a:endParaRPr kumimoji="1" lang="en-US" altLang="ja-JP" dirty="0"/>
          </a:p>
          <a:p>
            <a:r>
              <a:rPr kumimoji="1" lang="ja-JP" altLang="en-US" dirty="0"/>
              <a:t>これで第二回の食育ミニ講座を終わります。</a:t>
            </a:r>
          </a:p>
        </p:txBody>
      </p:sp>
      <p:sp>
        <p:nvSpPr>
          <p:cNvPr id="4" name="スライド番号プレースホルダー 3">
            <a:extLst>
              <a:ext uri="{FF2B5EF4-FFF2-40B4-BE49-F238E27FC236}">
                <a16:creationId xmlns:a16="http://schemas.microsoft.com/office/drawing/2014/main" id="{29083CBF-AE7B-2A69-1275-25F4AE95066D}"/>
              </a:ext>
            </a:extLst>
          </p:cNvPr>
          <p:cNvSpPr>
            <a:spLocks noGrp="1"/>
          </p:cNvSpPr>
          <p:nvPr>
            <p:ph type="sldNum" sz="quarter" idx="10"/>
          </p:nvPr>
        </p:nvSpPr>
        <p:spPr/>
        <p:txBody>
          <a:bodyPr/>
          <a:lstStyle/>
          <a:p>
            <a:fld id="{0A80BA93-50E0-4607-8059-991468EA5AE8}" type="slidenum">
              <a:rPr kumimoji="1" lang="ja-JP" altLang="en-US" smtClean="0"/>
              <a:t>20</a:t>
            </a:fld>
            <a:endParaRPr kumimoji="1" lang="ja-JP" altLang="en-US"/>
          </a:p>
        </p:txBody>
      </p:sp>
    </p:spTree>
    <p:extLst>
      <p:ext uri="{BB962C8B-B14F-4D97-AF65-F5344CB8AC3E}">
        <p14:creationId xmlns:p14="http://schemas.microsoft.com/office/powerpoint/2010/main" val="145377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みなさんが行っているリズム体操では、下半身の筋肉をよく使うので筋肉が鍛えられます。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3</a:t>
            </a:fld>
            <a:endParaRPr kumimoji="1" lang="ja-JP" altLang="en-US"/>
          </a:p>
        </p:txBody>
      </p:sp>
    </p:spTree>
    <p:extLst>
      <p:ext uri="{BB962C8B-B14F-4D97-AF65-F5344CB8AC3E}">
        <p14:creationId xmlns:p14="http://schemas.microsoft.com/office/powerpoint/2010/main" val="5277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9809-0733-A33C-FFBB-FED193A0A7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051DEB-CD62-F1EC-9EF6-7468E88FAA7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74DBDF-1F46-65F0-5663-548BDDC867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この筋肉は、タンパク質からできています。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5B96C582-3178-6646-E5B8-CDBC7836F0A3}"/>
              </a:ext>
            </a:extLst>
          </p:cNvPr>
          <p:cNvSpPr>
            <a:spLocks noGrp="1"/>
          </p:cNvSpPr>
          <p:nvPr>
            <p:ph type="sldNum" sz="quarter" idx="10"/>
          </p:nvPr>
        </p:nvSpPr>
        <p:spPr/>
        <p:txBody>
          <a:bodyPr/>
          <a:lstStyle/>
          <a:p>
            <a:fld id="{0A80BA93-50E0-4607-8059-991468EA5AE8}" type="slidenum">
              <a:rPr kumimoji="1" lang="ja-JP" altLang="en-US" smtClean="0"/>
              <a:t>4</a:t>
            </a:fld>
            <a:endParaRPr kumimoji="1" lang="ja-JP" altLang="en-US"/>
          </a:p>
        </p:txBody>
      </p:sp>
    </p:spTree>
    <p:extLst>
      <p:ext uri="{BB962C8B-B14F-4D97-AF65-F5344CB8AC3E}">
        <p14:creationId xmlns:p14="http://schemas.microsoft.com/office/powerpoint/2010/main" val="287034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筋肉はタンパク質からできていますが、運動をすることでタンパク質か分解、壊れていきます。</a:t>
            </a:r>
            <a:endParaRPr kumimoji="1" lang="en-US" altLang="ja-JP"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5</a:t>
            </a:fld>
            <a:endParaRPr kumimoji="1" lang="ja-JP" altLang="en-US"/>
          </a:p>
        </p:txBody>
      </p:sp>
    </p:spTree>
    <p:extLst>
      <p:ext uri="{BB962C8B-B14F-4D97-AF65-F5344CB8AC3E}">
        <p14:creationId xmlns:p14="http://schemas.microsoft.com/office/powerpoint/2010/main" val="85264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B7823-451B-7D5B-59C7-BA6A24BCDE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BD181B-857A-99DD-4735-67E8C4CA69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AD4D9BD-324F-8B7E-5F6C-139B6ADA00A4}"/>
              </a:ext>
            </a:extLst>
          </p:cNvPr>
          <p:cNvSpPr>
            <a:spLocks noGrp="1"/>
          </p:cNvSpPr>
          <p:nvPr>
            <p:ph type="body" idx="1"/>
          </p:nvPr>
        </p:nvSpPr>
        <p:spPr/>
        <p:txBody>
          <a:bodyPr/>
          <a:lstStyle/>
          <a:p>
            <a:r>
              <a:rPr kumimoji="1" lang="ja-JP" altLang="en-US" dirty="0"/>
              <a:t>筋肉はタンパク質からできていますが、運動をすることでタンパク質か分解、壊れていきます。</a:t>
            </a:r>
            <a:endParaRPr kumimoji="1" lang="en-US" altLang="ja-JP" dirty="0"/>
          </a:p>
        </p:txBody>
      </p:sp>
      <p:sp>
        <p:nvSpPr>
          <p:cNvPr id="4" name="スライド番号プレースホルダー 3">
            <a:extLst>
              <a:ext uri="{FF2B5EF4-FFF2-40B4-BE49-F238E27FC236}">
                <a16:creationId xmlns:a16="http://schemas.microsoft.com/office/drawing/2014/main" id="{78C192DA-BDC2-4EDC-CF08-7798E1D72E95}"/>
              </a:ext>
            </a:extLst>
          </p:cNvPr>
          <p:cNvSpPr>
            <a:spLocks noGrp="1"/>
          </p:cNvSpPr>
          <p:nvPr>
            <p:ph type="sldNum" sz="quarter" idx="10"/>
          </p:nvPr>
        </p:nvSpPr>
        <p:spPr/>
        <p:txBody>
          <a:bodyPr/>
          <a:lstStyle/>
          <a:p>
            <a:fld id="{0A80BA93-50E0-4607-8059-991468EA5AE8}" type="slidenum">
              <a:rPr kumimoji="1" lang="ja-JP" altLang="en-US" smtClean="0"/>
              <a:t>6</a:t>
            </a:fld>
            <a:endParaRPr kumimoji="1" lang="ja-JP" altLang="en-US"/>
          </a:p>
        </p:txBody>
      </p:sp>
    </p:spTree>
    <p:extLst>
      <p:ext uri="{BB962C8B-B14F-4D97-AF65-F5344CB8AC3E}">
        <p14:creationId xmlns:p14="http://schemas.microsoft.com/office/powerpoint/2010/main" val="201459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381D-CEF3-757D-C897-9C547909753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8D83B3-111A-B2E1-7F7F-8364B10607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452FE4-CCE2-1CE9-BACD-36F750E27312}"/>
              </a:ext>
            </a:extLst>
          </p:cNvPr>
          <p:cNvSpPr>
            <a:spLocks noGrp="1"/>
          </p:cNvSpPr>
          <p:nvPr>
            <p:ph type="body" idx="1"/>
          </p:nvPr>
        </p:nvSpPr>
        <p:spPr/>
        <p:txBody>
          <a:bodyPr/>
          <a:lstStyle/>
          <a:p>
            <a:r>
              <a:rPr kumimoji="1" lang="ja-JP" altLang="en-US" dirty="0"/>
              <a:t>筋肉はタンパク質からできていますが、運動をすることでタンパク質か分解、壊れていきます。</a:t>
            </a:r>
            <a:endParaRPr kumimoji="1" lang="en-US" altLang="ja-JP" dirty="0"/>
          </a:p>
        </p:txBody>
      </p:sp>
      <p:sp>
        <p:nvSpPr>
          <p:cNvPr id="4" name="スライド番号プレースホルダー 3">
            <a:extLst>
              <a:ext uri="{FF2B5EF4-FFF2-40B4-BE49-F238E27FC236}">
                <a16:creationId xmlns:a16="http://schemas.microsoft.com/office/drawing/2014/main" id="{86CB8417-88E3-DF67-E02A-3FCE15FF2625}"/>
              </a:ext>
            </a:extLst>
          </p:cNvPr>
          <p:cNvSpPr>
            <a:spLocks noGrp="1"/>
          </p:cNvSpPr>
          <p:nvPr>
            <p:ph type="sldNum" sz="quarter" idx="10"/>
          </p:nvPr>
        </p:nvSpPr>
        <p:spPr/>
        <p:txBody>
          <a:bodyPr/>
          <a:lstStyle/>
          <a:p>
            <a:fld id="{0A80BA93-50E0-4607-8059-991468EA5AE8}" type="slidenum">
              <a:rPr kumimoji="1" lang="ja-JP" altLang="en-US" smtClean="0"/>
              <a:t>7</a:t>
            </a:fld>
            <a:endParaRPr kumimoji="1" lang="ja-JP" altLang="en-US"/>
          </a:p>
        </p:txBody>
      </p:sp>
    </p:spTree>
    <p:extLst>
      <p:ext uri="{BB962C8B-B14F-4D97-AF65-F5344CB8AC3E}">
        <p14:creationId xmlns:p14="http://schemas.microsoft.com/office/powerpoint/2010/main" val="344803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88AA1-A46C-1035-B6B1-2B71A60377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63A6FA-AE6A-F887-6B1B-F849C829909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EBF801-DAAA-376D-A28E-3B0D3258F707}"/>
              </a:ext>
            </a:extLst>
          </p:cNvPr>
          <p:cNvSpPr>
            <a:spLocks noGrp="1"/>
          </p:cNvSpPr>
          <p:nvPr>
            <p:ph type="body" idx="1"/>
          </p:nvPr>
        </p:nvSpPr>
        <p:spPr/>
        <p:txBody>
          <a:bodyPr/>
          <a:lstStyle/>
          <a:p>
            <a:r>
              <a:rPr kumimoji="1" lang="ja-JP" altLang="en-US" dirty="0"/>
              <a:t>そして運動後すぐに筋肉のタンパク質は使った分また補おうとします。運動後は少なくとも</a:t>
            </a:r>
            <a:r>
              <a:rPr kumimoji="1" lang="en-US" altLang="ja-JP" dirty="0"/>
              <a:t>24</a:t>
            </a:r>
            <a:r>
              <a:rPr kumimoji="1" lang="ja-JP" altLang="en-US" dirty="0"/>
              <a:t>時間は筋肉を作るという工程に入ります。</a:t>
            </a:r>
            <a:endParaRPr kumimoji="1" lang="en-US" altLang="ja-JP" dirty="0"/>
          </a:p>
        </p:txBody>
      </p:sp>
      <p:sp>
        <p:nvSpPr>
          <p:cNvPr id="4" name="スライド番号プレースホルダー 3">
            <a:extLst>
              <a:ext uri="{FF2B5EF4-FFF2-40B4-BE49-F238E27FC236}">
                <a16:creationId xmlns:a16="http://schemas.microsoft.com/office/drawing/2014/main" id="{5898F200-4CDD-C5BC-B706-52D57ACAD158}"/>
              </a:ext>
            </a:extLst>
          </p:cNvPr>
          <p:cNvSpPr>
            <a:spLocks noGrp="1"/>
          </p:cNvSpPr>
          <p:nvPr>
            <p:ph type="sldNum" sz="quarter" idx="10"/>
          </p:nvPr>
        </p:nvSpPr>
        <p:spPr/>
        <p:txBody>
          <a:bodyPr/>
          <a:lstStyle/>
          <a:p>
            <a:fld id="{0A80BA93-50E0-4607-8059-991468EA5AE8}" type="slidenum">
              <a:rPr kumimoji="1" lang="ja-JP" altLang="en-US" smtClean="0"/>
              <a:t>8</a:t>
            </a:fld>
            <a:endParaRPr kumimoji="1" lang="ja-JP" altLang="en-US"/>
          </a:p>
        </p:txBody>
      </p:sp>
    </p:spTree>
    <p:extLst>
      <p:ext uri="{BB962C8B-B14F-4D97-AF65-F5344CB8AC3E}">
        <p14:creationId xmlns:p14="http://schemas.microsoft.com/office/powerpoint/2010/main" val="76872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38536-4D31-C4D2-AC79-8F8A3FD6D9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33AE9A-2053-F97A-244D-D2BD685700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74445F-882E-E04D-3AAF-BC9D5090070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B2D7B677-415D-233D-7F73-8069C7D0EB1F}"/>
              </a:ext>
            </a:extLst>
          </p:cNvPr>
          <p:cNvSpPr>
            <a:spLocks noGrp="1"/>
          </p:cNvSpPr>
          <p:nvPr>
            <p:ph type="sldNum" sz="quarter" idx="10"/>
          </p:nvPr>
        </p:nvSpPr>
        <p:spPr/>
        <p:txBody>
          <a:bodyPr/>
          <a:lstStyle/>
          <a:p>
            <a:fld id="{0A80BA93-50E0-4607-8059-991468EA5AE8}" type="slidenum">
              <a:rPr kumimoji="1" lang="ja-JP" altLang="en-US" smtClean="0"/>
              <a:t>9</a:t>
            </a:fld>
            <a:endParaRPr kumimoji="1" lang="ja-JP" altLang="en-US"/>
          </a:p>
        </p:txBody>
      </p:sp>
    </p:spTree>
    <p:extLst>
      <p:ext uri="{BB962C8B-B14F-4D97-AF65-F5344CB8AC3E}">
        <p14:creationId xmlns:p14="http://schemas.microsoft.com/office/powerpoint/2010/main" val="34701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63187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38758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11576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39824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82179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1520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4338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03720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65608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2521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2024/10/21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40404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543B0-01B4-4E1B-A6D9-8EAFF66BD424}" type="datetimeFigureOut">
              <a:rPr kumimoji="1" lang="ja-JP" altLang="en-US" smtClean="0"/>
              <a:t>2024/10/21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1941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13570"/>
            <a:ext cx="9144000" cy="2387600"/>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食育ミニ講座</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サブタイトル 2"/>
          <p:cNvSpPr>
            <a:spLocks noGrp="1"/>
          </p:cNvSpPr>
          <p:nvPr>
            <p:ph type="subTitle" idx="1"/>
          </p:nvPr>
        </p:nvSpPr>
        <p:spPr/>
        <p:txBody>
          <a:bodyPr>
            <a:normAutofit/>
          </a:bodyPr>
          <a:lstStyle/>
          <a:p>
            <a:r>
              <a:rPr lang="en-US" altLang="ja-JP" sz="6000" dirty="0">
                <a:latin typeface="UD デジタル 教科書体 NK-R" panose="02020400000000000000" pitchFamily="18" charset="-128"/>
                <a:ea typeface="UD デジタル 教科書体 NK-R" panose="02020400000000000000" pitchFamily="18" charset="-128"/>
              </a:rPr>
              <a:t>-</a:t>
            </a:r>
            <a:r>
              <a:rPr lang="ja-JP" altLang="en-US" sz="6000" dirty="0">
                <a:latin typeface="UD デジタル 教科書体 NK-R" panose="02020400000000000000" pitchFamily="18" charset="-128"/>
                <a:ea typeface="UD デジタル 教科書体 NK-R" panose="02020400000000000000" pitchFamily="18" charset="-128"/>
              </a:rPr>
              <a:t>運動と栄養</a:t>
            </a:r>
            <a:r>
              <a:rPr lang="en-US" altLang="ja-JP" sz="6000" dirty="0">
                <a:latin typeface="UD デジタル 教科書体 NK-R" panose="02020400000000000000" pitchFamily="18" charset="-128"/>
                <a:ea typeface="UD デジタル 教科書体 NK-R" panose="02020400000000000000" pitchFamily="18" charset="-128"/>
              </a:rPr>
              <a:t>-</a:t>
            </a:r>
            <a:endParaRPr kumimoji="1" lang="ja-JP" altLang="en-US" sz="60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3159369" y="932289"/>
            <a:ext cx="5873261" cy="513776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2480828"/>
      </p:ext>
    </p:extLst>
  </p:cSld>
  <p:clrMapOvr>
    <a:masterClrMapping/>
  </p:clrMapOvr>
  <mc:AlternateContent xmlns:mc="http://schemas.openxmlformats.org/markup-compatibility/2006" xmlns:p14="http://schemas.microsoft.com/office/powerpoint/2010/main">
    <mc:Choice Requires="p14">
      <p:transition spd="slow" p14:dur="2000" advTm="4487"/>
    </mc:Choice>
    <mc:Fallback xmlns="">
      <p:transition spd="slow" advTm="44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表情のマーク「笑い」"/>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7726" y="847264"/>
            <a:ext cx="1524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blogger.googleusercontent.com/img/b/R29vZ2xl/AVvXsEhytU_F_HdsvaxvnZrVH5sCAsc0ODfxHQ1bO2HvYrdOMc95tpdTogLa5132iEcXclT3GOiG2C_6O1dWDpCnmUMJTJ17XGsYPQTGspZNcPAOEiE0sAk-JK6s2TREuvaysQXzJ4T7PCH2CN8/s800/study_poi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1969">
            <a:off x="460376" y="364914"/>
            <a:ext cx="3870993" cy="27204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551814" y="3284372"/>
            <a:ext cx="10314071" cy="1107996"/>
          </a:xfrm>
          <a:prstGeom prst="rect">
            <a:avLst/>
          </a:prstGeom>
          <a:noFill/>
        </p:spPr>
        <p:txBody>
          <a:bodyPr wrap="square" rtlCol="0">
            <a:spAutoFit/>
          </a:bodyPr>
          <a:lstStyle/>
          <a:p>
            <a:r>
              <a:rPr kumimoji="1" lang="ja-JP" altLang="en-US" sz="6600" u="sng" dirty="0">
                <a:solidFill>
                  <a:srgbClr val="FF0000"/>
                </a:solidFill>
                <a:latin typeface="UD デジタル 教科書体 NK-B" panose="02020700000000000000" pitchFamily="18" charset="-128"/>
                <a:ea typeface="UD デジタル 教科書体 NK-B" panose="02020700000000000000" pitchFamily="18" charset="-128"/>
              </a:rPr>
              <a:t>タンパク質</a:t>
            </a:r>
            <a:r>
              <a:rPr kumimoji="1" lang="ja-JP" altLang="en-US" sz="6600" u="sng" dirty="0">
                <a:latin typeface="UD デジタル 教科書体 NK-B" panose="02020700000000000000" pitchFamily="18" charset="-128"/>
                <a:ea typeface="UD デジタル 教科書体 NK-B" panose="02020700000000000000" pitchFamily="18" charset="-128"/>
              </a:rPr>
              <a:t>をしっかりとる！</a:t>
            </a:r>
          </a:p>
        </p:txBody>
      </p:sp>
      <p:sp>
        <p:nvSpPr>
          <p:cNvPr id="2" name="爆発: 8 pt 1">
            <a:extLst>
              <a:ext uri="{FF2B5EF4-FFF2-40B4-BE49-F238E27FC236}">
                <a16:creationId xmlns:a16="http://schemas.microsoft.com/office/drawing/2014/main" id="{CEB1E8BC-C966-EA60-2EEE-96B63A6AA4FA}"/>
              </a:ext>
            </a:extLst>
          </p:cNvPr>
          <p:cNvSpPr/>
          <p:nvPr/>
        </p:nvSpPr>
        <p:spPr>
          <a:xfrm>
            <a:off x="6248400" y="4010373"/>
            <a:ext cx="6267450" cy="2979982"/>
          </a:xfrm>
          <a:prstGeom prst="irregularSeal1">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36D8C13-28A7-3E8D-30FE-8BE62698981D}"/>
              </a:ext>
            </a:extLst>
          </p:cNvPr>
          <p:cNvSpPr txBox="1"/>
          <p:nvPr/>
        </p:nvSpPr>
        <p:spPr>
          <a:xfrm>
            <a:off x="7317465" y="4900199"/>
            <a:ext cx="4874535" cy="1200329"/>
          </a:xfrm>
          <a:prstGeom prst="rect">
            <a:avLst/>
          </a:prstGeom>
          <a:noFill/>
        </p:spPr>
        <p:txBody>
          <a:bodyPr wrap="square" rtlCol="0">
            <a:spAutoFit/>
          </a:bodyPr>
          <a:lstStyle/>
          <a:p>
            <a:r>
              <a:rPr kumimoji="1" lang="ja-JP" altLang="en-US" sz="7200" dirty="0">
                <a:latin typeface="UD デジタル 教科書体 NK-B" panose="02020700000000000000" pitchFamily="18" charset="-128"/>
                <a:ea typeface="UD デジタル 教科書体 NK-B" panose="02020700000000000000" pitchFamily="18" charset="-128"/>
              </a:rPr>
              <a:t>運動直後</a:t>
            </a:r>
          </a:p>
        </p:txBody>
      </p:sp>
      <p:pic>
        <p:nvPicPr>
          <p:cNvPr id="1026" name="Picture 2" descr="たんぱく質のイラスト（栄養素） | かわいいフリー素材集 いらすとや">
            <a:extLst>
              <a:ext uri="{FF2B5EF4-FFF2-40B4-BE49-F238E27FC236}">
                <a16:creationId xmlns:a16="http://schemas.microsoft.com/office/drawing/2014/main" id="{FC3B3BE0-9744-2DFF-8F25-B5A328538D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1814" y="4116613"/>
            <a:ext cx="3272668" cy="297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10"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79622" y="3558746"/>
            <a:ext cx="1902940" cy="11738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12254" y="3024063"/>
            <a:ext cx="11353631" cy="2411578"/>
          </a:xfrm>
          <a:ln w="76200">
            <a:noFill/>
          </a:ln>
        </p:spPr>
        <p:txBody>
          <a:bodyPr>
            <a:normAutofit/>
          </a:bodyPr>
          <a:lstStyle/>
          <a:p>
            <a:pPr algn="ctr"/>
            <a:r>
              <a:rPr kumimoji="1" lang="ja-JP" altLang="en-US" sz="6600" u="sng" dirty="0">
                <a:solidFill>
                  <a:srgbClr val="FF0000"/>
                </a:solidFill>
                <a:latin typeface="UD デジタル 教科書体 NK-B" panose="02020700000000000000" pitchFamily="18" charset="-128"/>
                <a:ea typeface="UD デジタル 教科書体 NK-B" panose="02020700000000000000" pitchFamily="18" charset="-128"/>
              </a:rPr>
              <a:t>糖質</a:t>
            </a:r>
            <a:r>
              <a:rPr kumimoji="1" lang="ja-JP" altLang="en-US" sz="6600" u="sng" dirty="0">
                <a:latin typeface="UD デジタル 教科書体 NK-B" panose="02020700000000000000" pitchFamily="18" charset="-128"/>
                <a:ea typeface="UD デジタル 教科書体 NK-B" panose="02020700000000000000" pitchFamily="18" charset="-128"/>
              </a:rPr>
              <a:t>も一緒にとる必要がある！</a:t>
            </a:r>
          </a:p>
        </p:txBody>
      </p:sp>
      <p:pic>
        <p:nvPicPr>
          <p:cNvPr id="4" name="Picture 4" descr="表情のマーク「笑い」">
            <a:extLst>
              <a:ext uri="{FF2B5EF4-FFF2-40B4-BE49-F238E27FC236}">
                <a16:creationId xmlns:a16="http://schemas.microsoft.com/office/drawing/2014/main" id="{5892B844-9846-789D-1E33-9F6F7B90BC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7726" y="847264"/>
            <a:ext cx="1524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blogger.googleusercontent.com/img/b/R29vZ2xl/AVvXsEhytU_F_HdsvaxvnZrVH5sCAsc0ODfxHQ1bO2HvYrdOMc95tpdTogLa5132iEcXclT3GOiG2C_6O1dWDpCnmUMJTJ17XGsYPQTGspZNcPAOEiE0sAk-JK6s2TREuvaysQXzJ4T7PCH2CN8/s800/study_point.png">
            <a:extLst>
              <a:ext uri="{FF2B5EF4-FFF2-40B4-BE49-F238E27FC236}">
                <a16:creationId xmlns:a16="http://schemas.microsoft.com/office/drawing/2014/main" id="{0477B4FF-10D1-1DB8-5BFA-74CBC832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1969">
            <a:off x="460376" y="364914"/>
            <a:ext cx="3870993" cy="27204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炭水化物のイラスト（栄養素）">
            <a:extLst>
              <a:ext uri="{FF2B5EF4-FFF2-40B4-BE49-F238E27FC236}">
                <a16:creationId xmlns:a16="http://schemas.microsoft.com/office/drawing/2014/main" id="{672FEDFA-E432-2D9A-1962-F219CC3A0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378" y="16589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A1865DB-67C7-F7CD-0D78-21C623A92A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16355" y="729003"/>
            <a:ext cx="4359290" cy="50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2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5798"/>
            <a:ext cx="7253210" cy="1325563"/>
          </a:xfrm>
          <a:ln w="76200">
            <a:solidFill>
              <a:srgbClr val="FFC000"/>
            </a:solidFill>
          </a:ln>
        </p:spPr>
        <p:txBody>
          <a:bodyPr>
            <a:normAutofit/>
          </a:bodyPr>
          <a:lstStyle/>
          <a:p>
            <a:pPr algn="ctr"/>
            <a:r>
              <a:rPr kumimoji="1" lang="ja-JP" altLang="en-US" sz="5400" dirty="0">
                <a:latin typeface="UD デジタル 教科書体 NK-R" panose="02020400000000000000" pitchFamily="18" charset="-128"/>
                <a:ea typeface="UD デジタル 教科書体 NK-R" panose="02020400000000000000" pitchFamily="18" charset="-128"/>
              </a:rPr>
              <a:t>糖質</a:t>
            </a:r>
            <a:r>
              <a:rPr lang="ja-JP" altLang="en-US" sz="5400" dirty="0">
                <a:latin typeface="UD デジタル 教科書体 NK-R" panose="02020400000000000000" pitchFamily="18" charset="-128"/>
                <a:ea typeface="UD デジタル 教科書体 NK-R" panose="02020400000000000000" pitchFamily="18" charset="-128"/>
              </a:rPr>
              <a:t>はエネルギーになる</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pic>
        <p:nvPicPr>
          <p:cNvPr id="6" name="Picture 2" descr="やる気に燃える人のイラスト（女性）">
            <a:extLst>
              <a:ext uri="{FF2B5EF4-FFF2-40B4-BE49-F238E27FC236}">
                <a16:creationId xmlns:a16="http://schemas.microsoft.com/office/drawing/2014/main" id="{36F5804E-D298-4A67-14E6-0B2FEEE202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0589" y="2148700"/>
            <a:ext cx="3990821" cy="437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43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19017DA5-5C9B-8F3F-1028-733D889CB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375" y="93760"/>
            <a:ext cx="5810625" cy="54366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白黒のふきだしのイラスト | かわいいフリー素材集 いらすとや">
            <a:extLst>
              <a:ext uri="{FF2B5EF4-FFF2-40B4-BE49-F238E27FC236}">
                <a16:creationId xmlns:a16="http://schemas.microsoft.com/office/drawing/2014/main" id="{490E874F-350E-1B78-3FAA-4F24177FA7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20642" y="68587"/>
            <a:ext cx="4047086" cy="324530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706014" y="741082"/>
            <a:ext cx="3476342" cy="1696993"/>
          </a:xfrm>
          <a:prstGeom prst="rect">
            <a:avLst/>
          </a:prstGeom>
          <a:ln w="762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UD デジタル 教科書体 NK-R" panose="02020400000000000000" pitchFamily="18" charset="-128"/>
                <a:ea typeface="UD デジタル 教科書体 NK-R" panose="02020400000000000000" pitchFamily="18" charset="-128"/>
              </a:rPr>
              <a:t>糖質だけじゃ足りない！</a:t>
            </a:r>
          </a:p>
        </p:txBody>
      </p:sp>
      <p:pic>
        <p:nvPicPr>
          <p:cNvPr id="4" name="Picture 2" descr="疲れている子供のイラスト（男の子） | かわいいフリー素材集 いらすとや">
            <a:extLst>
              <a:ext uri="{FF2B5EF4-FFF2-40B4-BE49-F238E27FC236}">
                <a16:creationId xmlns:a16="http://schemas.microsoft.com/office/drawing/2014/main" id="{6BDF7250-FD1F-28EF-8CCF-AA3E1CC58FB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619396" y="2438075"/>
            <a:ext cx="4079379" cy="4351338"/>
          </a:xfrm>
          <a:prstGeom prst="rect">
            <a:avLst/>
          </a:prstGeom>
          <a:noFill/>
          <a:extLst>
            <a:ext uri="{909E8E84-426E-40DD-AFC4-6F175D3DCCD1}">
              <a14:hiddenFill xmlns:a14="http://schemas.microsoft.com/office/drawing/2010/main">
                <a:solidFill>
                  <a:srgbClr val="FFFFFF"/>
                </a:solidFill>
              </a14:hiddenFill>
            </a:ext>
          </a:extLst>
        </p:spPr>
      </p:pic>
      <p:sp>
        <p:nvSpPr>
          <p:cNvPr id="9" name="矢印: 右 8">
            <a:extLst>
              <a:ext uri="{FF2B5EF4-FFF2-40B4-BE49-F238E27FC236}">
                <a16:creationId xmlns:a16="http://schemas.microsoft.com/office/drawing/2014/main" id="{46D460AB-AD3E-E68E-5864-743AB6F24179}"/>
              </a:ext>
            </a:extLst>
          </p:cNvPr>
          <p:cNvSpPr/>
          <p:nvPr/>
        </p:nvSpPr>
        <p:spPr>
          <a:xfrm rot="602214">
            <a:off x="5007793" y="1345007"/>
            <a:ext cx="1754155" cy="1324331"/>
          </a:xfrm>
          <a:prstGeom prst="rightArrow">
            <a:avLst>
              <a:gd name="adj1" fmla="val 50000"/>
              <a:gd name="adj2" fmla="val 63728"/>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253318F-173E-762C-5107-0A13203CB611}"/>
              </a:ext>
            </a:extLst>
          </p:cNvPr>
          <p:cNvSpPr txBox="1"/>
          <p:nvPr/>
        </p:nvSpPr>
        <p:spPr>
          <a:xfrm>
            <a:off x="7666294" y="1691239"/>
            <a:ext cx="3812619" cy="2308324"/>
          </a:xfrm>
          <a:prstGeom prst="rect">
            <a:avLst/>
          </a:prstGeom>
          <a:noFill/>
        </p:spPr>
        <p:txBody>
          <a:bodyPr wrap="square" rtlCol="0">
            <a:spAutoFit/>
          </a:bodyPr>
          <a:lstStyle/>
          <a:p>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タンパク質</a:t>
            </a:r>
            <a:r>
              <a:rPr kumimoji="1" lang="ja-JP" altLang="en-US" sz="4800" dirty="0">
                <a:latin typeface="UD デジタル 教科書体 NK-B" panose="02020700000000000000" pitchFamily="18" charset="-128"/>
                <a:ea typeface="UD デジタル 教科書体 NK-B" panose="02020700000000000000" pitchFamily="18" charset="-128"/>
              </a:rPr>
              <a:t>がエネルギーになる！</a:t>
            </a:r>
          </a:p>
        </p:txBody>
      </p:sp>
    </p:spTree>
    <p:extLst>
      <p:ext uri="{BB962C8B-B14F-4D97-AF65-F5344CB8AC3E}">
        <p14:creationId xmlns:p14="http://schemas.microsoft.com/office/powerpoint/2010/main" val="1528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788" y="159716"/>
            <a:ext cx="6381629" cy="1325563"/>
          </a:xfrm>
          <a:noFill/>
          <a:ln>
            <a:noFill/>
          </a:ln>
        </p:spPr>
        <p:txBody>
          <a:bodyPr>
            <a:normAutofit/>
          </a:bodyPr>
          <a:lstStyle/>
          <a:p>
            <a:r>
              <a:rPr kumimoji="1" lang="ja-JP" altLang="en-US" sz="5400" b="1" u="sng" dirty="0">
                <a:solidFill>
                  <a:schemeClr val="accent6">
                    <a:lumMod val="75000"/>
                  </a:schemeClr>
                </a:solidFill>
                <a:latin typeface="UD デジタル 教科書体 NK-R" panose="02020400000000000000" pitchFamily="18" charset="-128"/>
                <a:ea typeface="UD デジタル 教科書体 NK-R" panose="02020400000000000000" pitchFamily="18" charset="-128"/>
              </a:rPr>
              <a:t>糖質が足りないと・・・</a:t>
            </a:r>
          </a:p>
        </p:txBody>
      </p:sp>
      <p:pic>
        <p:nvPicPr>
          <p:cNvPr id="4098" name="Picture 2" descr="たんぱく質のイラスト（栄養素）">
            <a:extLst>
              <a:ext uri="{FF2B5EF4-FFF2-40B4-BE49-F238E27FC236}">
                <a16:creationId xmlns:a16="http://schemas.microsoft.com/office/drawing/2014/main" id="{64005E47-7047-4D94-49F7-556CF14D8B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743" y="1833588"/>
            <a:ext cx="3810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4" name="爆発 1 3"/>
          <p:cNvSpPr/>
          <p:nvPr/>
        </p:nvSpPr>
        <p:spPr>
          <a:xfrm>
            <a:off x="1564135" y="4173617"/>
            <a:ext cx="3694670" cy="2244822"/>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55960" y="4911307"/>
            <a:ext cx="2837905" cy="769441"/>
          </a:xfrm>
          <a:prstGeom prst="rect">
            <a:avLst/>
          </a:prstGeom>
          <a:noFill/>
          <a:ln>
            <a:noFill/>
          </a:ln>
        </p:spPr>
        <p:txBody>
          <a:bodyPr wrap="square" rtlCol="0">
            <a:spAutoFit/>
          </a:bodyPr>
          <a:lstStyle/>
          <a:p>
            <a:r>
              <a:rPr lang="ja-JP" altLang="en-US" sz="4400" b="1" dirty="0">
                <a:latin typeface="UD デジタル 教科書体 NK-R" panose="02020400000000000000" pitchFamily="18" charset="-128"/>
                <a:ea typeface="UD デジタル 教科書体 NK-R" panose="02020400000000000000" pitchFamily="18" charset="-128"/>
              </a:rPr>
              <a:t>タンパク質</a:t>
            </a:r>
            <a:endParaRPr lang="en-US" altLang="ja-JP" sz="4400" b="1" dirty="0">
              <a:latin typeface="UD デジタル 教科書体 NK-R" panose="02020400000000000000" pitchFamily="18" charset="-128"/>
              <a:ea typeface="UD デジタル 教科書体 NK-R" panose="02020400000000000000" pitchFamily="18" charset="-128"/>
            </a:endParaRPr>
          </a:p>
        </p:txBody>
      </p:sp>
      <p:pic>
        <p:nvPicPr>
          <p:cNvPr id="4100" name="Picture 4" descr="腕の筋肉のイラスト">
            <a:extLst>
              <a:ext uri="{FF2B5EF4-FFF2-40B4-BE49-F238E27FC236}">
                <a16:creationId xmlns:a16="http://schemas.microsoft.com/office/drawing/2014/main" id="{09C34787-09C4-E786-92E2-BEE5852DA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891" y="0"/>
            <a:ext cx="3081705" cy="3081705"/>
          </a:xfrm>
          <a:prstGeom prst="rect">
            <a:avLst/>
          </a:prstGeom>
          <a:noFill/>
          <a:extLst>
            <a:ext uri="{909E8E84-426E-40DD-AFC4-6F175D3DCCD1}">
              <a14:hiddenFill xmlns:a14="http://schemas.microsoft.com/office/drawing/2010/main">
                <a:solidFill>
                  <a:srgbClr val="FFFFFF"/>
                </a:solidFill>
              </a14:hiddenFill>
            </a:ext>
          </a:extLst>
        </p:spPr>
      </p:pic>
      <p:sp>
        <p:nvSpPr>
          <p:cNvPr id="6" name="矢印: 右 5">
            <a:extLst>
              <a:ext uri="{FF2B5EF4-FFF2-40B4-BE49-F238E27FC236}">
                <a16:creationId xmlns:a16="http://schemas.microsoft.com/office/drawing/2014/main" id="{E841A17A-B018-7780-1846-20046CBCAB3A}"/>
              </a:ext>
            </a:extLst>
          </p:cNvPr>
          <p:cNvSpPr/>
          <p:nvPr/>
        </p:nvSpPr>
        <p:spPr>
          <a:xfrm rot="20742433">
            <a:off x="4745727" y="2316616"/>
            <a:ext cx="2764747" cy="1021907"/>
          </a:xfrm>
          <a:prstGeom prst="rightArrow">
            <a:avLst>
              <a:gd name="adj1" fmla="val 43513"/>
              <a:gd name="adj2" fmla="val 45128"/>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加算記号 6">
            <a:extLst>
              <a:ext uri="{FF2B5EF4-FFF2-40B4-BE49-F238E27FC236}">
                <a16:creationId xmlns:a16="http://schemas.microsoft.com/office/drawing/2014/main" id="{56C719AE-06CC-B0E5-CB68-AB972E27CBCD}"/>
              </a:ext>
            </a:extLst>
          </p:cNvPr>
          <p:cNvSpPr/>
          <p:nvPr/>
        </p:nvSpPr>
        <p:spPr>
          <a:xfrm rot="18210347">
            <a:off x="4300324" y="1376332"/>
            <a:ext cx="3158043" cy="2935526"/>
          </a:xfrm>
          <a:prstGeom prst="mathPlus">
            <a:avLst>
              <a:gd name="adj1" fmla="val 1139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2" name="Picture 6" descr="やる気に燃える人のイラスト（女性）">
            <a:extLst>
              <a:ext uri="{FF2B5EF4-FFF2-40B4-BE49-F238E27FC236}">
                <a16:creationId xmlns:a16="http://schemas.microsoft.com/office/drawing/2014/main" id="{EA1368F6-F6D0-0446-1837-BA16381515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0461" y="2995480"/>
            <a:ext cx="3237210" cy="3547627"/>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右 7">
            <a:extLst>
              <a:ext uri="{FF2B5EF4-FFF2-40B4-BE49-F238E27FC236}">
                <a16:creationId xmlns:a16="http://schemas.microsoft.com/office/drawing/2014/main" id="{53D14ECF-EEA8-F8DC-C42F-1602D336DA42}"/>
              </a:ext>
            </a:extLst>
          </p:cNvPr>
          <p:cNvSpPr/>
          <p:nvPr/>
        </p:nvSpPr>
        <p:spPr>
          <a:xfrm>
            <a:off x="5670435" y="4769293"/>
            <a:ext cx="3029964" cy="1077244"/>
          </a:xfrm>
          <a:prstGeom prst="rightArrow">
            <a:avLst>
              <a:gd name="adj1" fmla="val 43513"/>
              <a:gd name="adj2" fmla="val 45128"/>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587D9A92-DF3B-633D-5583-17AB1428E4F1}"/>
              </a:ext>
            </a:extLst>
          </p:cNvPr>
          <p:cNvSpPr/>
          <p:nvPr/>
        </p:nvSpPr>
        <p:spPr>
          <a:xfrm>
            <a:off x="6933197" y="5846536"/>
            <a:ext cx="3330476" cy="1011463"/>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256321" y="6088559"/>
            <a:ext cx="2837905" cy="769441"/>
          </a:xfrm>
          <a:prstGeom prst="rect">
            <a:avLst/>
          </a:prstGeom>
          <a:noFill/>
          <a:ln>
            <a:noFill/>
          </a:ln>
        </p:spPr>
        <p:txBody>
          <a:bodyPr wrap="square" rtlCol="0">
            <a:spAutoFit/>
          </a:bodyPr>
          <a:lstStyle/>
          <a:p>
            <a:r>
              <a:rPr lang="ja-JP" altLang="en-US" sz="4400" b="1" dirty="0">
                <a:latin typeface="UD デジタル 教科書体 NK-R" panose="02020400000000000000" pitchFamily="18" charset="-128"/>
                <a:ea typeface="UD デジタル 教科書体 NK-R" panose="02020400000000000000" pitchFamily="18" charset="-128"/>
              </a:rPr>
              <a:t>エネルギー</a:t>
            </a:r>
            <a:endParaRPr kumimoji="1" lang="ja-JP" altLang="en-US" sz="4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70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fade">
                                      <p:cBhvr>
                                        <p:cTn id="39" dur="500"/>
                                        <p:tgtEl>
                                          <p:spTgt spid="410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13"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79622" y="3558746"/>
            <a:ext cx="1902940" cy="117389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12254" y="3024063"/>
            <a:ext cx="11353631" cy="2411578"/>
          </a:xfrm>
          <a:ln w="76200">
            <a:noFill/>
          </a:ln>
        </p:spPr>
        <p:txBody>
          <a:bodyPr>
            <a:normAutofit/>
          </a:bodyPr>
          <a:lstStyle/>
          <a:p>
            <a:pPr algn="ctr"/>
            <a:r>
              <a:rPr kumimoji="1" lang="ja-JP" altLang="en-US" sz="6600" u="sng" dirty="0">
                <a:solidFill>
                  <a:srgbClr val="FF0000"/>
                </a:solidFill>
                <a:latin typeface="UD デジタル 教科書体 NK-B" panose="02020700000000000000" pitchFamily="18" charset="-128"/>
                <a:ea typeface="UD デジタル 教科書体 NK-B" panose="02020700000000000000" pitchFamily="18" charset="-128"/>
              </a:rPr>
              <a:t>糖質</a:t>
            </a:r>
            <a:r>
              <a:rPr kumimoji="1" lang="ja-JP" altLang="en-US" sz="6600" u="sng" dirty="0">
                <a:latin typeface="UD デジタル 教科書体 NK-B" panose="02020700000000000000" pitchFamily="18" charset="-128"/>
                <a:ea typeface="UD デジタル 教科書体 NK-B" panose="02020700000000000000" pitchFamily="18" charset="-128"/>
              </a:rPr>
              <a:t>も一緒にとる必要がある！</a:t>
            </a:r>
          </a:p>
        </p:txBody>
      </p:sp>
      <p:pic>
        <p:nvPicPr>
          <p:cNvPr id="4" name="Picture 4" descr="表情のマーク「笑い」">
            <a:extLst>
              <a:ext uri="{FF2B5EF4-FFF2-40B4-BE49-F238E27FC236}">
                <a16:creationId xmlns:a16="http://schemas.microsoft.com/office/drawing/2014/main" id="{5892B844-9846-789D-1E33-9F6F7B90BC0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7726" y="847264"/>
            <a:ext cx="1524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blogger.googleusercontent.com/img/b/R29vZ2xl/AVvXsEhytU_F_HdsvaxvnZrVH5sCAsc0ODfxHQ1bO2HvYrdOMc95tpdTogLa5132iEcXclT3GOiG2C_6O1dWDpCnmUMJTJ17XGsYPQTGspZNcPAOEiE0sAk-JK6s2TREuvaysQXzJ4T7PCH2CN8/s800/study_point.png">
            <a:extLst>
              <a:ext uri="{FF2B5EF4-FFF2-40B4-BE49-F238E27FC236}">
                <a16:creationId xmlns:a16="http://schemas.microsoft.com/office/drawing/2014/main" id="{0477B4FF-10D1-1DB8-5BFA-74CBC832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1969">
            <a:off x="460376" y="364914"/>
            <a:ext cx="3870993" cy="272043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炭水化物のイラスト（栄養素）">
            <a:extLst>
              <a:ext uri="{FF2B5EF4-FFF2-40B4-BE49-F238E27FC236}">
                <a16:creationId xmlns:a16="http://schemas.microsoft.com/office/drawing/2014/main" id="{92A2C91D-7983-D1FD-59F1-8C9CA78C01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564" y="213362"/>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1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ABC5D794-A456-D42A-769A-3F72D5A0BDF1}"/>
              </a:ext>
            </a:extLst>
          </p:cNvPr>
          <p:cNvSpPr>
            <a:spLocks noGrp="1"/>
          </p:cNvSpPr>
          <p:nvPr>
            <p:ph type="title"/>
          </p:nvPr>
        </p:nvSpPr>
        <p:spPr>
          <a:xfrm>
            <a:off x="800100" y="887412"/>
            <a:ext cx="5105400" cy="5083175"/>
          </a:xfrm>
          <a:ln w="76200">
            <a:solidFill>
              <a:srgbClr val="00B0F0"/>
            </a:solidFill>
          </a:ln>
        </p:spPr>
        <p:txBody>
          <a:bodyPr>
            <a:normAutofit/>
          </a:bodyPr>
          <a:lstStyle/>
          <a:p>
            <a:pPr algn="ctr"/>
            <a:r>
              <a:rPr lang="ja-JP" altLang="en-US" sz="8800" dirty="0">
                <a:latin typeface="UD デジタル 教科書体 NK-R" panose="02020400000000000000" pitchFamily="18" charset="-128"/>
                <a:ea typeface="UD デジタル 教科書体 NK-R" panose="02020400000000000000" pitchFamily="18" charset="-128"/>
              </a:rPr>
              <a:t>骨づくり</a:t>
            </a:r>
            <a:endParaRPr kumimoji="1" lang="ja-JP" altLang="en-US" sz="8800" dirty="0">
              <a:latin typeface="UD デジタル 教科書体 NK-R" panose="02020400000000000000" pitchFamily="18" charset="-128"/>
              <a:ea typeface="UD デジタル 教科書体 NK-R" panose="02020400000000000000" pitchFamily="18" charset="-128"/>
            </a:endParaRPr>
          </a:p>
        </p:txBody>
      </p:sp>
      <p:sp>
        <p:nvSpPr>
          <p:cNvPr id="4" name="タイトル 1">
            <a:extLst>
              <a:ext uri="{FF2B5EF4-FFF2-40B4-BE49-F238E27FC236}">
                <a16:creationId xmlns:a16="http://schemas.microsoft.com/office/drawing/2014/main" id="{CB0F4882-3EF4-4986-1554-A556AAF02680}"/>
              </a:ext>
            </a:extLst>
          </p:cNvPr>
          <p:cNvSpPr txBox="1">
            <a:spLocks/>
          </p:cNvSpPr>
          <p:nvPr/>
        </p:nvSpPr>
        <p:spPr>
          <a:xfrm>
            <a:off x="6248400" y="887412"/>
            <a:ext cx="5105400" cy="5083175"/>
          </a:xfrm>
          <a:prstGeom prst="rect">
            <a:avLst/>
          </a:prstGeom>
          <a:ln w="762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dirty="0">
                <a:latin typeface="UD デジタル 教科書体 NK-R" panose="02020400000000000000" pitchFamily="18" charset="-128"/>
                <a:ea typeface="UD デジタル 教科書体 NK-R" panose="02020400000000000000" pitchFamily="18" charset="-128"/>
              </a:rPr>
              <a:t>カルシウム</a:t>
            </a:r>
          </a:p>
        </p:txBody>
      </p:sp>
    </p:spTree>
    <p:extLst>
      <p:ext uri="{BB962C8B-B14F-4D97-AF65-F5344CB8AC3E}">
        <p14:creationId xmlns:p14="http://schemas.microsoft.com/office/powerpoint/2010/main" val="352727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a:extLst>
              <a:ext uri="{FF2B5EF4-FFF2-40B4-BE49-F238E27FC236}">
                <a16:creationId xmlns:a16="http://schemas.microsoft.com/office/drawing/2014/main" id="{8B7D2B32-0237-48E6-CF3D-B598BDC4BD1B}"/>
              </a:ext>
            </a:extLst>
          </p:cNvPr>
          <p:cNvPicPr>
            <a:picLocks noGrp="1" noChangeAspect="1"/>
          </p:cNvPicPr>
          <p:nvPr>
            <p:ph idx="1"/>
          </p:nvPr>
        </p:nvPicPr>
        <p:blipFill>
          <a:blip r:embed="rId3"/>
          <a:stretch>
            <a:fillRect/>
          </a:stretch>
        </p:blipFill>
        <p:spPr>
          <a:xfrm>
            <a:off x="1106455" y="0"/>
            <a:ext cx="9979090" cy="6296729"/>
          </a:xfrm>
        </p:spPr>
      </p:pic>
      <p:sp>
        <p:nvSpPr>
          <p:cNvPr id="17" name="テキスト ボックス 16">
            <a:extLst>
              <a:ext uri="{FF2B5EF4-FFF2-40B4-BE49-F238E27FC236}">
                <a16:creationId xmlns:a16="http://schemas.microsoft.com/office/drawing/2014/main" id="{DF43BD20-E197-42CD-57AC-A9805E1C183F}"/>
              </a:ext>
            </a:extLst>
          </p:cNvPr>
          <p:cNvSpPr txBox="1"/>
          <p:nvPr/>
        </p:nvSpPr>
        <p:spPr>
          <a:xfrm>
            <a:off x="7215675" y="6296729"/>
            <a:ext cx="4055706"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雪印メグミルク　骨ちょっといい話より</a:t>
            </a:r>
          </a:p>
        </p:txBody>
      </p:sp>
      <p:sp>
        <p:nvSpPr>
          <p:cNvPr id="20" name="楕円 19">
            <a:extLst>
              <a:ext uri="{FF2B5EF4-FFF2-40B4-BE49-F238E27FC236}">
                <a16:creationId xmlns:a16="http://schemas.microsoft.com/office/drawing/2014/main" id="{89154925-337A-97CC-82C8-B0F5F275B619}"/>
              </a:ext>
            </a:extLst>
          </p:cNvPr>
          <p:cNvSpPr/>
          <p:nvPr/>
        </p:nvSpPr>
        <p:spPr>
          <a:xfrm>
            <a:off x="7744408" y="1045028"/>
            <a:ext cx="1642188" cy="1716833"/>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11B8BCFA-E617-C08D-8FAD-D5DB0F3CC898}"/>
              </a:ext>
            </a:extLst>
          </p:cNvPr>
          <p:cNvSpPr/>
          <p:nvPr/>
        </p:nvSpPr>
        <p:spPr>
          <a:xfrm>
            <a:off x="10449509" y="1063689"/>
            <a:ext cx="1642188" cy="1716833"/>
          </a:xfrm>
          <a:prstGeom prst="ellips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51B8C754-305F-9E2F-14A9-148C8E6D7659}"/>
              </a:ext>
            </a:extLst>
          </p:cNvPr>
          <p:cNvSpPr txBox="1"/>
          <p:nvPr/>
        </p:nvSpPr>
        <p:spPr>
          <a:xfrm>
            <a:off x="8024327" y="1347872"/>
            <a:ext cx="1362269" cy="1323439"/>
          </a:xfrm>
          <a:prstGeom prst="rect">
            <a:avLst/>
          </a:prstGeom>
          <a:noFill/>
        </p:spPr>
        <p:txBody>
          <a:bodyPr wrap="square" rtlCol="0">
            <a:sp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骨を壊す</a:t>
            </a:r>
          </a:p>
        </p:txBody>
      </p:sp>
      <p:sp>
        <p:nvSpPr>
          <p:cNvPr id="23" name="テキスト ボックス 22">
            <a:extLst>
              <a:ext uri="{FF2B5EF4-FFF2-40B4-BE49-F238E27FC236}">
                <a16:creationId xmlns:a16="http://schemas.microsoft.com/office/drawing/2014/main" id="{873D92EA-B11D-34FA-B095-E0771FED56C7}"/>
              </a:ext>
            </a:extLst>
          </p:cNvPr>
          <p:cNvSpPr txBox="1"/>
          <p:nvPr/>
        </p:nvSpPr>
        <p:spPr>
          <a:xfrm>
            <a:off x="10709601" y="1366532"/>
            <a:ext cx="1250302" cy="1323439"/>
          </a:xfrm>
          <a:prstGeom prst="rect">
            <a:avLst/>
          </a:prstGeom>
          <a:noFill/>
        </p:spPr>
        <p:txBody>
          <a:bodyPr wrap="square" rtlCol="0">
            <a:spAutoFit/>
          </a:bodyPr>
          <a:lstStyle/>
          <a:p>
            <a:r>
              <a:rPr kumimoji="1" lang="ja-JP" altLang="en-US" sz="4000" dirty="0">
                <a:latin typeface="UD デジタル 教科書体 NK-B" panose="02020700000000000000" pitchFamily="18" charset="-128"/>
                <a:ea typeface="UD デジタル 教科書体 NK-B" panose="02020700000000000000" pitchFamily="18" charset="-128"/>
              </a:rPr>
              <a:t>骨を作る</a:t>
            </a:r>
          </a:p>
        </p:txBody>
      </p:sp>
      <p:sp>
        <p:nvSpPr>
          <p:cNvPr id="24" name="テキスト ボックス 23">
            <a:extLst>
              <a:ext uri="{FF2B5EF4-FFF2-40B4-BE49-F238E27FC236}">
                <a16:creationId xmlns:a16="http://schemas.microsoft.com/office/drawing/2014/main" id="{6EABC078-7DE0-3288-E633-86167AA6CA90}"/>
              </a:ext>
            </a:extLst>
          </p:cNvPr>
          <p:cNvSpPr txBox="1"/>
          <p:nvPr/>
        </p:nvSpPr>
        <p:spPr>
          <a:xfrm>
            <a:off x="9306898" y="1376867"/>
            <a:ext cx="2027854" cy="1569660"/>
          </a:xfrm>
          <a:prstGeom prst="rect">
            <a:avLst/>
          </a:prstGeom>
          <a:noFill/>
        </p:spPr>
        <p:txBody>
          <a:bodyPr wrap="square" rtlCol="0">
            <a:spAutoFit/>
          </a:bodyPr>
          <a:lstStyle/>
          <a:p>
            <a:r>
              <a:rPr lang="ja-JP" altLang="en-US" sz="96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ja-JP" altLang="en-US" sz="96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316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30B06-BA2F-4611-A8AA-848ED7F09F4C}"/>
            </a:ext>
          </a:extLst>
        </p:cNvPr>
        <p:cNvGrpSpPr/>
        <p:nvPr/>
      </p:nvGrpSpPr>
      <p:grpSpPr>
        <a:xfrm>
          <a:off x="0" y="0"/>
          <a:ext cx="0" cy="0"/>
          <a:chOff x="0" y="0"/>
          <a:chExt cx="0" cy="0"/>
        </a:xfrm>
      </p:grpSpPr>
      <p:pic>
        <p:nvPicPr>
          <p:cNvPr id="6146" name="Picture 2" descr="強い骨のキャラクター">
            <a:extLst>
              <a:ext uri="{FF2B5EF4-FFF2-40B4-BE49-F238E27FC236}">
                <a16:creationId xmlns:a16="http://schemas.microsoft.com/office/drawing/2014/main" id="{55A1253E-7061-5B9C-40F7-744C33988A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1804" y="2183533"/>
            <a:ext cx="5160023" cy="442615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171688B-E583-A89A-5141-76CA91B21EC7}"/>
              </a:ext>
            </a:extLst>
          </p:cNvPr>
          <p:cNvSpPr txBox="1"/>
          <p:nvPr/>
        </p:nvSpPr>
        <p:spPr>
          <a:xfrm>
            <a:off x="671804" y="466699"/>
            <a:ext cx="8229600" cy="1754326"/>
          </a:xfrm>
          <a:prstGeom prst="rect">
            <a:avLst/>
          </a:prstGeom>
          <a:noFill/>
          <a:ln w="76200">
            <a:solidFill>
              <a:srgbClr val="00B0F0"/>
            </a:solidFill>
          </a:ln>
        </p:spPr>
        <p:txBody>
          <a:bodyPr wrap="square" rtlCol="0">
            <a:spAutoFit/>
          </a:bodyPr>
          <a:lstStyle/>
          <a:p>
            <a:r>
              <a:rPr kumimoji="1" lang="ja-JP" altLang="en-US" sz="5400" dirty="0">
                <a:latin typeface="UD デジタル 教科書体 NK-R" panose="02020400000000000000" pitchFamily="18" charset="-128"/>
                <a:ea typeface="UD デジタル 教科書体 NK-R" panose="02020400000000000000" pitchFamily="18" charset="-128"/>
              </a:rPr>
              <a:t>中学生の時期は</a:t>
            </a:r>
            <a:endParaRPr kumimoji="1" lang="en-US" altLang="ja-JP" sz="5400" dirty="0">
              <a:latin typeface="UD デジタル 教科書体 NK-R" panose="02020400000000000000" pitchFamily="18" charset="-128"/>
              <a:ea typeface="UD デジタル 教科書体 NK-R" panose="02020400000000000000" pitchFamily="18" charset="-128"/>
            </a:endParaRPr>
          </a:p>
          <a:p>
            <a:r>
              <a:rPr lang="ja-JP" altLang="en-US" sz="5400" dirty="0">
                <a:latin typeface="UD デジタル 教科書体 NK-R" panose="02020400000000000000" pitchFamily="18" charset="-128"/>
                <a:ea typeface="UD デジタル 教科書体 NK-R" panose="02020400000000000000" pitchFamily="18" charset="-128"/>
              </a:rPr>
              <a:t>　　　　　　　</a:t>
            </a:r>
            <a:r>
              <a:rPr kumimoji="1" lang="ja-JP" altLang="en-US" sz="5400" dirty="0">
                <a:latin typeface="UD デジタル 教科書体 NK-R" panose="02020400000000000000" pitchFamily="18" charset="-128"/>
                <a:ea typeface="UD デジタル 教科書体 NK-R" panose="02020400000000000000" pitchFamily="18" charset="-128"/>
              </a:rPr>
              <a:t>骨量が増加する！！</a:t>
            </a:r>
          </a:p>
        </p:txBody>
      </p:sp>
      <p:pic>
        <p:nvPicPr>
          <p:cNvPr id="6148" name="Picture 4">
            <a:extLst>
              <a:ext uri="{FF2B5EF4-FFF2-40B4-BE49-F238E27FC236}">
                <a16:creationId xmlns:a16="http://schemas.microsoft.com/office/drawing/2014/main" id="{575423DE-D1D3-2256-36B0-96340A9AF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36349"/>
            <a:ext cx="5903167" cy="519028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0976945-0CF4-F578-290D-41A7D056429F}"/>
              </a:ext>
            </a:extLst>
          </p:cNvPr>
          <p:cNvSpPr txBox="1"/>
          <p:nvPr/>
        </p:nvSpPr>
        <p:spPr>
          <a:xfrm>
            <a:off x="6494105" y="3238829"/>
            <a:ext cx="5026091" cy="2585323"/>
          </a:xfrm>
          <a:prstGeom prst="rect">
            <a:avLst/>
          </a:prstGeom>
          <a:noFill/>
        </p:spPr>
        <p:txBody>
          <a:bodyPr wrap="square" rtlCol="0">
            <a:spAutoFit/>
          </a:bodyPr>
          <a:lstStyle/>
          <a:p>
            <a:pPr algn="ctr"/>
            <a:r>
              <a:rPr kumimoji="1" lang="ja-JP" altLang="en-US" sz="5400" dirty="0">
                <a:latin typeface="UD デジタル 教科書体 NK-B" panose="02020700000000000000" pitchFamily="18" charset="-128"/>
                <a:ea typeface="UD デジタル 教科書体 NK-B" panose="02020700000000000000" pitchFamily="18" charset="-128"/>
              </a:rPr>
              <a:t>今のうちに</a:t>
            </a:r>
            <a:endParaRPr kumimoji="1" lang="en-US" altLang="ja-JP" sz="5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5400" dirty="0">
                <a:highlight>
                  <a:srgbClr val="FFFF00"/>
                </a:highlight>
                <a:latin typeface="UD デジタル 教科書体 NK-B" panose="02020700000000000000" pitchFamily="18" charset="-128"/>
                <a:ea typeface="UD デジタル 教科書体 NK-B" panose="02020700000000000000" pitchFamily="18" charset="-128"/>
              </a:rPr>
              <a:t>カルシウム</a:t>
            </a:r>
            <a:r>
              <a:rPr kumimoji="1" lang="ja-JP" altLang="en-US" sz="5400" dirty="0">
                <a:latin typeface="UD デジタル 教科書体 NK-B" panose="02020700000000000000" pitchFamily="18" charset="-128"/>
                <a:ea typeface="UD デジタル 教科書体 NK-B" panose="02020700000000000000" pitchFamily="18" charset="-128"/>
              </a:rPr>
              <a:t>を</a:t>
            </a:r>
            <a:endParaRPr kumimoji="1" lang="en-US" altLang="ja-JP" sz="5400" dirty="0">
              <a:latin typeface="UD デジタル 教科書体 NK-B" panose="02020700000000000000" pitchFamily="18" charset="-128"/>
              <a:ea typeface="UD デジタル 教科書体 NK-B" panose="02020700000000000000" pitchFamily="18" charset="-128"/>
            </a:endParaRPr>
          </a:p>
          <a:p>
            <a:pPr algn="ctr"/>
            <a:r>
              <a:rPr kumimoji="1" lang="ja-JP" altLang="en-US" sz="5400" dirty="0">
                <a:latin typeface="UD デジタル 教科書体 NK-B" panose="02020700000000000000" pitchFamily="18" charset="-128"/>
                <a:ea typeface="UD デジタル 教科書体 NK-B" panose="02020700000000000000" pitchFamily="18" charset="-128"/>
              </a:rPr>
              <a:t>しっかりとろう！</a:t>
            </a:r>
          </a:p>
        </p:txBody>
      </p:sp>
    </p:spTree>
    <p:extLst>
      <p:ext uri="{BB962C8B-B14F-4D97-AF65-F5344CB8AC3E}">
        <p14:creationId xmlns:p14="http://schemas.microsoft.com/office/powerpoint/2010/main" val="204473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632" y="210065"/>
            <a:ext cx="11491784" cy="6425513"/>
          </a:xfrm>
          <a:prstGeom prst="rect">
            <a:avLst/>
          </a:prstGeom>
          <a:noFill/>
          <a:ln>
            <a:noFill/>
          </a:ln>
        </p:spPr>
      </p:pic>
    </p:spTree>
    <p:extLst>
      <p:ext uri="{BB962C8B-B14F-4D97-AF65-F5344CB8AC3E}">
        <p14:creationId xmlns:p14="http://schemas.microsoft.com/office/powerpoint/2010/main" val="183411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6EB89-8EEB-6DFE-8771-867FD37872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26A3CCC-ACED-9C7D-FD1D-7620D11E7274}"/>
              </a:ext>
            </a:extLst>
          </p:cNvPr>
          <p:cNvSpPr>
            <a:spLocks noGrp="1"/>
          </p:cNvSpPr>
          <p:nvPr>
            <p:ph type="ctrTitle"/>
          </p:nvPr>
        </p:nvSpPr>
        <p:spPr>
          <a:xfrm>
            <a:off x="1421025" y="0"/>
            <a:ext cx="9601201" cy="2743200"/>
          </a:xfrm>
        </p:spPr>
        <p:txBody>
          <a:bodyPr>
            <a:normAutofit/>
          </a:bodyPr>
          <a:lstStyle/>
          <a:p>
            <a:r>
              <a:rPr kumimoji="1" lang="ja-JP" altLang="en-US" dirty="0">
                <a:latin typeface="UD デジタル 教科書体 NK-R" panose="02020400000000000000" pitchFamily="18" charset="-128"/>
                <a:ea typeface="UD デジタル 教科書体 NK-R" panose="02020400000000000000" pitchFamily="18" charset="-128"/>
              </a:rPr>
              <a:t>体づくりを効率よくするために栄養をしっかり考えよう！</a:t>
            </a:r>
          </a:p>
        </p:txBody>
      </p:sp>
      <p:sp>
        <p:nvSpPr>
          <p:cNvPr id="6" name="正方形/長方形 5">
            <a:extLst>
              <a:ext uri="{FF2B5EF4-FFF2-40B4-BE49-F238E27FC236}">
                <a16:creationId xmlns:a16="http://schemas.microsoft.com/office/drawing/2014/main" id="{96C393E2-B7AF-BEEE-A4FC-DA310B23503B}"/>
              </a:ext>
            </a:extLst>
          </p:cNvPr>
          <p:cNvSpPr/>
          <p:nvPr/>
        </p:nvSpPr>
        <p:spPr>
          <a:xfrm>
            <a:off x="1161535" y="317241"/>
            <a:ext cx="10120184" cy="621934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Picture 2" descr="体操のイラスト（男の子） | かわいいフリー素材集 いらすとや">
            <a:extLst>
              <a:ext uri="{FF2B5EF4-FFF2-40B4-BE49-F238E27FC236}">
                <a16:creationId xmlns:a16="http://schemas.microsoft.com/office/drawing/2014/main" id="{C6F761E4-1469-4CB2-5D35-F82087ED1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714" y="2743200"/>
            <a:ext cx="2041825" cy="362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47149"/>
      </p:ext>
    </p:extLst>
  </p:cSld>
  <p:clrMapOvr>
    <a:masterClrMapping/>
  </p:clrMapOvr>
  <mc:AlternateContent xmlns:mc="http://schemas.openxmlformats.org/markup-compatibility/2006" xmlns:p14="http://schemas.microsoft.com/office/powerpoint/2010/main">
    <mc:Choice Requires="p14">
      <p:transition spd="slow" p14:dur="2000" advTm="4487"/>
    </mc:Choice>
    <mc:Fallback xmlns="">
      <p:transition spd="slow" advTm="44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100" y="887412"/>
            <a:ext cx="5105400" cy="5083175"/>
          </a:xfrm>
          <a:ln w="76200">
            <a:solidFill>
              <a:srgbClr val="00B0F0"/>
            </a:solidFill>
          </a:ln>
        </p:spPr>
        <p:txBody>
          <a:bodyPr>
            <a:normAutofit/>
          </a:bodyPr>
          <a:lstStyle/>
          <a:p>
            <a:pPr algn="ctr"/>
            <a:r>
              <a:rPr kumimoji="1" lang="ja-JP" altLang="en-US" sz="13800" dirty="0">
                <a:latin typeface="UD デジタル 教科書体 NK-R" panose="02020400000000000000" pitchFamily="18" charset="-128"/>
                <a:ea typeface="UD デジタル 教科書体 NK-R" panose="02020400000000000000" pitchFamily="18" charset="-128"/>
              </a:rPr>
              <a:t>筋肉</a:t>
            </a:r>
          </a:p>
        </p:txBody>
      </p:sp>
      <p:pic>
        <p:nvPicPr>
          <p:cNvPr id="1026" name="Picture 2" descr="筋トレのイラスト「ダンベルを持ち上げる男性」 | かわいいフリー素材 ...">
            <a:extLst>
              <a:ext uri="{FF2B5EF4-FFF2-40B4-BE49-F238E27FC236}">
                <a16:creationId xmlns:a16="http://schemas.microsoft.com/office/drawing/2014/main" id="{5E1DE3B4-316A-126C-2138-5F14B1005A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10596" y="1885950"/>
            <a:ext cx="3234176" cy="341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76408-AFC6-30C2-C296-458E8E1C1E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2FB8028-3495-76BD-0A2E-1CB982A942EF}"/>
              </a:ext>
            </a:extLst>
          </p:cNvPr>
          <p:cNvSpPr>
            <a:spLocks noGrp="1"/>
          </p:cNvSpPr>
          <p:nvPr>
            <p:ph type="title"/>
          </p:nvPr>
        </p:nvSpPr>
        <p:spPr>
          <a:xfrm>
            <a:off x="800100" y="887412"/>
            <a:ext cx="5105400" cy="5083175"/>
          </a:xfrm>
          <a:ln w="76200">
            <a:solidFill>
              <a:srgbClr val="00B0F0"/>
            </a:solidFill>
          </a:ln>
        </p:spPr>
        <p:txBody>
          <a:bodyPr>
            <a:normAutofit/>
          </a:bodyPr>
          <a:lstStyle/>
          <a:p>
            <a:pPr algn="ctr"/>
            <a:r>
              <a:rPr kumimoji="1" lang="ja-JP" altLang="en-US" sz="13800" dirty="0">
                <a:latin typeface="UD デジタル 教科書体 NK-R" panose="02020400000000000000" pitchFamily="18" charset="-128"/>
                <a:ea typeface="UD デジタル 教科書体 NK-R" panose="02020400000000000000" pitchFamily="18" charset="-128"/>
              </a:rPr>
              <a:t>筋肉</a:t>
            </a:r>
          </a:p>
        </p:txBody>
      </p:sp>
      <p:sp>
        <p:nvSpPr>
          <p:cNvPr id="6" name="タイトル 1">
            <a:extLst>
              <a:ext uri="{FF2B5EF4-FFF2-40B4-BE49-F238E27FC236}">
                <a16:creationId xmlns:a16="http://schemas.microsoft.com/office/drawing/2014/main" id="{B6413838-5C8C-9EF2-BD91-1E7B7D070C91}"/>
              </a:ext>
            </a:extLst>
          </p:cNvPr>
          <p:cNvSpPr txBox="1">
            <a:spLocks/>
          </p:cNvSpPr>
          <p:nvPr/>
        </p:nvSpPr>
        <p:spPr>
          <a:xfrm>
            <a:off x="6248400" y="887412"/>
            <a:ext cx="5105400" cy="5083175"/>
          </a:xfrm>
          <a:prstGeom prst="rect">
            <a:avLst/>
          </a:prstGeom>
          <a:ln w="762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8000"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881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筋肉の検索結果 | かわいいフリー素材集 いらすとや">
            <a:extLst>
              <a:ext uri="{FF2B5EF4-FFF2-40B4-BE49-F238E27FC236}">
                <a16:creationId xmlns:a16="http://schemas.microsoft.com/office/drawing/2014/main" id="{031D28D6-D77D-1306-A0B3-B5B47115CA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1237" y="245268"/>
            <a:ext cx="6367463" cy="6367463"/>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42C83A83-CB0C-C255-98C2-BCBABAFBC69C}"/>
              </a:ext>
            </a:extLst>
          </p:cNvPr>
          <p:cNvSpPr/>
          <p:nvPr/>
        </p:nvSpPr>
        <p:spPr>
          <a:xfrm>
            <a:off x="5550694" y="3220312"/>
            <a:ext cx="1924050" cy="188595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572CE5C-A9E3-6278-12D1-80598CF22301}"/>
              </a:ext>
            </a:extLst>
          </p:cNvPr>
          <p:cNvSpPr/>
          <p:nvPr/>
        </p:nvSpPr>
        <p:spPr>
          <a:xfrm>
            <a:off x="2628900" y="3747075"/>
            <a:ext cx="2266950" cy="2133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248C9BD-60F4-5259-11B1-0B62515E20B4}"/>
              </a:ext>
            </a:extLst>
          </p:cNvPr>
          <p:cNvSpPr txBox="1"/>
          <p:nvPr/>
        </p:nvSpPr>
        <p:spPr>
          <a:xfrm>
            <a:off x="2800350" y="4521487"/>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
        <p:nvSpPr>
          <p:cNvPr id="7" name="テキスト ボックス 6">
            <a:extLst>
              <a:ext uri="{FF2B5EF4-FFF2-40B4-BE49-F238E27FC236}">
                <a16:creationId xmlns:a16="http://schemas.microsoft.com/office/drawing/2014/main" id="{2C58F2C3-D2C3-6C34-67B6-C3A29E7AD67C}"/>
              </a:ext>
            </a:extLst>
          </p:cNvPr>
          <p:cNvSpPr txBox="1"/>
          <p:nvPr/>
        </p:nvSpPr>
        <p:spPr>
          <a:xfrm>
            <a:off x="5550694" y="3899043"/>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75316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5D16C-9F61-387A-8B98-7588AED4F7B5}"/>
            </a:ext>
          </a:extLst>
        </p:cNvPr>
        <p:cNvGrpSpPr/>
        <p:nvPr/>
      </p:nvGrpSpPr>
      <p:grpSpPr>
        <a:xfrm>
          <a:off x="0" y="0"/>
          <a:ext cx="0" cy="0"/>
          <a:chOff x="0" y="0"/>
          <a:chExt cx="0" cy="0"/>
        </a:xfrm>
      </p:grpSpPr>
      <p:pic>
        <p:nvPicPr>
          <p:cNvPr id="2050" name="Picture 2" descr="筋肉の検索結果 | かわいいフリー素材集 いらすとや">
            <a:extLst>
              <a:ext uri="{FF2B5EF4-FFF2-40B4-BE49-F238E27FC236}">
                <a16:creationId xmlns:a16="http://schemas.microsoft.com/office/drawing/2014/main" id="{8045E517-2979-0E14-D47A-4DEA6BC834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1237" y="245268"/>
            <a:ext cx="6367463" cy="6367463"/>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6AA627DF-5B32-E004-D158-E927E2D3A4F9}"/>
              </a:ext>
            </a:extLst>
          </p:cNvPr>
          <p:cNvSpPr/>
          <p:nvPr/>
        </p:nvSpPr>
        <p:spPr>
          <a:xfrm>
            <a:off x="5550694" y="4152900"/>
            <a:ext cx="1924050" cy="953362"/>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F7A6F869-5C4E-98DD-726F-AB56BB294382}"/>
              </a:ext>
            </a:extLst>
          </p:cNvPr>
          <p:cNvSpPr/>
          <p:nvPr/>
        </p:nvSpPr>
        <p:spPr>
          <a:xfrm>
            <a:off x="2628900" y="4483817"/>
            <a:ext cx="2266950" cy="139685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411F710-8789-3543-5F57-8FB790FB76D1}"/>
              </a:ext>
            </a:extLst>
          </p:cNvPr>
          <p:cNvSpPr txBox="1"/>
          <p:nvPr/>
        </p:nvSpPr>
        <p:spPr>
          <a:xfrm>
            <a:off x="2782491" y="4976662"/>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
        <p:nvSpPr>
          <p:cNvPr id="7" name="テキスト ボックス 6">
            <a:extLst>
              <a:ext uri="{FF2B5EF4-FFF2-40B4-BE49-F238E27FC236}">
                <a16:creationId xmlns:a16="http://schemas.microsoft.com/office/drawing/2014/main" id="{F1183AC4-1445-47D5-915C-F42BFFA118F3}"/>
              </a:ext>
            </a:extLst>
          </p:cNvPr>
          <p:cNvSpPr txBox="1"/>
          <p:nvPr/>
        </p:nvSpPr>
        <p:spPr>
          <a:xfrm>
            <a:off x="5524500" y="4337193"/>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271799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EB89-2F64-E392-9026-D692005D15A4}"/>
            </a:ext>
          </a:extLst>
        </p:cNvPr>
        <p:cNvGrpSpPr/>
        <p:nvPr/>
      </p:nvGrpSpPr>
      <p:grpSpPr>
        <a:xfrm>
          <a:off x="0" y="0"/>
          <a:ext cx="0" cy="0"/>
          <a:chOff x="0" y="0"/>
          <a:chExt cx="0" cy="0"/>
        </a:xfrm>
      </p:grpSpPr>
      <p:pic>
        <p:nvPicPr>
          <p:cNvPr id="2050" name="Picture 2" descr="筋肉の検索結果 | かわいいフリー素材集 いらすとや">
            <a:extLst>
              <a:ext uri="{FF2B5EF4-FFF2-40B4-BE49-F238E27FC236}">
                <a16:creationId xmlns:a16="http://schemas.microsoft.com/office/drawing/2014/main" id="{F510E5AC-8001-7DEB-1996-D7401C72692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1237" y="245268"/>
            <a:ext cx="6367463" cy="6367463"/>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E99C6FEB-0CF3-AFCA-91CC-9AA00D6C806F}"/>
              </a:ext>
            </a:extLst>
          </p:cNvPr>
          <p:cNvSpPr/>
          <p:nvPr/>
        </p:nvSpPr>
        <p:spPr>
          <a:xfrm>
            <a:off x="5550694" y="4236558"/>
            <a:ext cx="812006" cy="869703"/>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53431479-A6C7-D8FC-3AEB-F7BF0F32CC42}"/>
              </a:ext>
            </a:extLst>
          </p:cNvPr>
          <p:cNvSpPr/>
          <p:nvPr/>
        </p:nvSpPr>
        <p:spPr>
          <a:xfrm>
            <a:off x="3401615" y="4730999"/>
            <a:ext cx="1084660" cy="869702"/>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2C41AE1-5230-7718-961E-19DFC03E9640}"/>
              </a:ext>
            </a:extLst>
          </p:cNvPr>
          <p:cNvSpPr txBox="1"/>
          <p:nvPr/>
        </p:nvSpPr>
        <p:spPr>
          <a:xfrm>
            <a:off x="3446264" y="4842684"/>
            <a:ext cx="1084659" cy="646331"/>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タンパク質</a:t>
            </a:r>
          </a:p>
        </p:txBody>
      </p:sp>
      <p:sp>
        <p:nvSpPr>
          <p:cNvPr id="7" name="テキスト ボックス 6">
            <a:extLst>
              <a:ext uri="{FF2B5EF4-FFF2-40B4-BE49-F238E27FC236}">
                <a16:creationId xmlns:a16="http://schemas.microsoft.com/office/drawing/2014/main" id="{28235685-91A0-1488-660A-81B5D33C1C02}"/>
              </a:ext>
            </a:extLst>
          </p:cNvPr>
          <p:cNvSpPr txBox="1"/>
          <p:nvPr/>
        </p:nvSpPr>
        <p:spPr>
          <a:xfrm>
            <a:off x="5337572" y="4506067"/>
            <a:ext cx="1516856" cy="382175"/>
          </a:xfrm>
          <a:prstGeom prst="rect">
            <a:avLst/>
          </a:prstGeom>
          <a:noFill/>
        </p:spPr>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193267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6F502-8ABA-9D82-8C76-EABA30C0FE36}"/>
            </a:ext>
          </a:extLst>
        </p:cNvPr>
        <p:cNvGrpSpPr/>
        <p:nvPr/>
      </p:nvGrpSpPr>
      <p:grpSpPr>
        <a:xfrm>
          <a:off x="0" y="0"/>
          <a:ext cx="0" cy="0"/>
          <a:chOff x="0" y="0"/>
          <a:chExt cx="0" cy="0"/>
        </a:xfrm>
      </p:grpSpPr>
      <p:pic>
        <p:nvPicPr>
          <p:cNvPr id="2050" name="Picture 2" descr="筋肉の検索結果 | かわいいフリー素材集 いらすとや">
            <a:extLst>
              <a:ext uri="{FF2B5EF4-FFF2-40B4-BE49-F238E27FC236}">
                <a16:creationId xmlns:a16="http://schemas.microsoft.com/office/drawing/2014/main" id="{9616CCF9-9466-476E-E7DA-276A336F50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1237" y="245268"/>
            <a:ext cx="6367463" cy="6367463"/>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D1430E9F-122F-42B9-1078-76CD71605CFD}"/>
              </a:ext>
            </a:extLst>
          </p:cNvPr>
          <p:cNvSpPr/>
          <p:nvPr/>
        </p:nvSpPr>
        <p:spPr>
          <a:xfrm>
            <a:off x="5550694" y="4152900"/>
            <a:ext cx="1924050" cy="953362"/>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638FE000-779A-3419-0AFC-67499FCA3CCA}"/>
              </a:ext>
            </a:extLst>
          </p:cNvPr>
          <p:cNvSpPr/>
          <p:nvPr/>
        </p:nvSpPr>
        <p:spPr>
          <a:xfrm>
            <a:off x="2628900" y="4483817"/>
            <a:ext cx="2266950" cy="1396857"/>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FB943BF-5823-0BEF-03F2-5C24C8A7860F}"/>
              </a:ext>
            </a:extLst>
          </p:cNvPr>
          <p:cNvSpPr txBox="1"/>
          <p:nvPr/>
        </p:nvSpPr>
        <p:spPr>
          <a:xfrm>
            <a:off x="2782491" y="4976662"/>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
        <p:nvSpPr>
          <p:cNvPr id="7" name="テキスト ボックス 6">
            <a:extLst>
              <a:ext uri="{FF2B5EF4-FFF2-40B4-BE49-F238E27FC236}">
                <a16:creationId xmlns:a16="http://schemas.microsoft.com/office/drawing/2014/main" id="{D599D5C8-0BFB-F2AC-2FEE-7ADDBF0CBE53}"/>
              </a:ext>
            </a:extLst>
          </p:cNvPr>
          <p:cNvSpPr txBox="1"/>
          <p:nvPr/>
        </p:nvSpPr>
        <p:spPr>
          <a:xfrm>
            <a:off x="5524500" y="4337193"/>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373559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3A93-7B5C-23A8-3DDF-C97884CC0E8E}"/>
            </a:ext>
          </a:extLst>
        </p:cNvPr>
        <p:cNvGrpSpPr/>
        <p:nvPr/>
      </p:nvGrpSpPr>
      <p:grpSpPr>
        <a:xfrm>
          <a:off x="0" y="0"/>
          <a:ext cx="0" cy="0"/>
          <a:chOff x="0" y="0"/>
          <a:chExt cx="0" cy="0"/>
        </a:xfrm>
      </p:grpSpPr>
      <p:pic>
        <p:nvPicPr>
          <p:cNvPr id="2050" name="Picture 2" descr="筋肉の検索結果 | かわいいフリー素材集 いらすとや">
            <a:extLst>
              <a:ext uri="{FF2B5EF4-FFF2-40B4-BE49-F238E27FC236}">
                <a16:creationId xmlns:a16="http://schemas.microsoft.com/office/drawing/2014/main" id="{DEFBF197-FD01-E95B-035A-4E4E902892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1237" y="245268"/>
            <a:ext cx="6367463" cy="6367463"/>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011CF220-12C6-0917-1A7C-971DCBA95544}"/>
              </a:ext>
            </a:extLst>
          </p:cNvPr>
          <p:cNvSpPr/>
          <p:nvPr/>
        </p:nvSpPr>
        <p:spPr>
          <a:xfrm>
            <a:off x="5550694" y="3220312"/>
            <a:ext cx="1924050" cy="188595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E7E61202-BCFF-DB9C-D082-AD93F3230B42}"/>
              </a:ext>
            </a:extLst>
          </p:cNvPr>
          <p:cNvSpPr/>
          <p:nvPr/>
        </p:nvSpPr>
        <p:spPr>
          <a:xfrm>
            <a:off x="2628900" y="3747075"/>
            <a:ext cx="2266950" cy="2133600"/>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06539B9-EC2D-BB28-FAD3-DEB9C34C3F96}"/>
              </a:ext>
            </a:extLst>
          </p:cNvPr>
          <p:cNvSpPr txBox="1"/>
          <p:nvPr/>
        </p:nvSpPr>
        <p:spPr>
          <a:xfrm>
            <a:off x="2800350" y="4521487"/>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
        <p:nvSpPr>
          <p:cNvPr id="7" name="テキスト ボックス 6">
            <a:extLst>
              <a:ext uri="{FF2B5EF4-FFF2-40B4-BE49-F238E27FC236}">
                <a16:creationId xmlns:a16="http://schemas.microsoft.com/office/drawing/2014/main" id="{3E567173-1F5A-5695-86A8-46B0478A1EA7}"/>
              </a:ext>
            </a:extLst>
          </p:cNvPr>
          <p:cNvSpPr txBox="1"/>
          <p:nvPr/>
        </p:nvSpPr>
        <p:spPr>
          <a:xfrm>
            <a:off x="5550694" y="3899043"/>
            <a:ext cx="2266950" cy="584775"/>
          </a:xfrm>
          <a:prstGeom prst="rect">
            <a:avLst/>
          </a:prstGeom>
          <a:noFill/>
        </p:spPr>
        <p:txBody>
          <a:bodyPr wrap="square" rtlCol="0">
            <a:spAutoFit/>
          </a:bodyPr>
          <a:lstStyle/>
          <a:p>
            <a:r>
              <a:rPr kumimoji="1" lang="ja-JP" altLang="en-US" sz="3200" b="1" dirty="0">
                <a:latin typeface="UD デジタル 教科書体 NK-R" panose="02020400000000000000" pitchFamily="18" charset="-128"/>
                <a:ea typeface="UD デジタル 教科書体 NK-R" panose="02020400000000000000" pitchFamily="18" charset="-128"/>
              </a:rPr>
              <a:t>タンパク質</a:t>
            </a:r>
          </a:p>
        </p:txBody>
      </p:sp>
    </p:spTree>
    <p:extLst>
      <p:ext uri="{BB962C8B-B14F-4D97-AF65-F5344CB8AC3E}">
        <p14:creationId xmlns:p14="http://schemas.microsoft.com/office/powerpoint/2010/main" val="390312539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910</Words>
  <Application>Microsoft Office PowerPoint</Application>
  <PresentationFormat>ワイド画面</PresentationFormat>
  <Paragraphs>94</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UD デジタル 教科書体 NK-B</vt:lpstr>
      <vt:lpstr>UD デジタル 教科書体 NK-R</vt:lpstr>
      <vt:lpstr>游ゴシック</vt:lpstr>
      <vt:lpstr>游ゴシック Light</vt:lpstr>
      <vt:lpstr>Arial</vt:lpstr>
      <vt:lpstr>Office テーマ</vt:lpstr>
      <vt:lpstr>食育ミニ講座</vt:lpstr>
      <vt:lpstr>PowerPoint プレゼンテーション</vt:lpstr>
      <vt:lpstr>筋肉</vt:lpstr>
      <vt:lpstr>筋肉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糖質も一緒にとる必要がある！</vt:lpstr>
      <vt:lpstr>PowerPoint プレゼンテーション</vt:lpstr>
      <vt:lpstr>糖質はエネルギーになる</vt:lpstr>
      <vt:lpstr>PowerPoint プレゼンテーション</vt:lpstr>
      <vt:lpstr>糖質が足りないと・・・</vt:lpstr>
      <vt:lpstr>糖質も一緒にとる必要がある！</vt:lpstr>
      <vt:lpstr>骨づくり</vt:lpstr>
      <vt:lpstr>PowerPoint プレゼンテーション</vt:lpstr>
      <vt:lpstr>PowerPoint プレゼンテーション</vt:lpstr>
      <vt:lpstr>体づくりを効率よくするために栄養をしっかり考えよう！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食育ミニ講座</dc:title>
  <dc:creator>KOCL0803</dc:creator>
  <cp:lastModifiedBy>平石　京花</cp:lastModifiedBy>
  <cp:revision>55</cp:revision>
  <dcterms:created xsi:type="dcterms:W3CDTF">2024-09-13T06:17:51Z</dcterms:created>
  <dcterms:modified xsi:type="dcterms:W3CDTF">2024-10-21T11:21:15Z</dcterms:modified>
</cp:coreProperties>
</file>