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3" r:id="rId4"/>
    <p:sldId id="261" r:id="rId5"/>
    <p:sldId id="262" r:id="rId6"/>
    <p:sldId id="259" r:id="rId7"/>
    <p:sldId id="260" r:id="rId8"/>
    <p:sldId id="278" r:id="rId9"/>
    <p:sldId id="275" r:id="rId10"/>
    <p:sldId id="277" r:id="rId11"/>
    <p:sldId id="273" r:id="rId12"/>
    <p:sldId id="276" r:id="rId13"/>
    <p:sldId id="266" r:id="rId14"/>
    <p:sldId id="265" r:id="rId15"/>
    <p:sldId id="264" r:id="rId16"/>
    <p:sldId id="258" r:id="rId17"/>
    <p:sldId id="268" r:id="rId18"/>
    <p:sldId id="269" r:id="rId19"/>
    <p:sldId id="267" r:id="rId20"/>
    <p:sldId id="272" r:id="rId21"/>
    <p:sldId id="271" r:id="rId22"/>
    <p:sldId id="274"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936" autoAdjust="0"/>
  </p:normalViewPr>
  <p:slideViewPr>
    <p:cSldViewPr snapToGrid="0">
      <p:cViewPr varScale="1">
        <p:scale>
          <a:sx n="62" d="100"/>
          <a:sy n="62" d="100"/>
        </p:scale>
        <p:origin x="80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F4FAA-C96A-4C7B-90AA-7E591A9FB9D5}" type="datetimeFigureOut">
              <a:rPr kumimoji="1" lang="ja-JP" altLang="en-US" smtClean="0"/>
              <a:t>2024/9/23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0BA93-50E0-4607-8059-991468EA5AE8}" type="slidenum">
              <a:rPr kumimoji="1" lang="ja-JP" altLang="en-US" smtClean="0"/>
              <a:t>‹#›</a:t>
            </a:fld>
            <a:endParaRPr kumimoji="1" lang="ja-JP" altLang="en-US"/>
          </a:p>
        </p:txBody>
      </p:sp>
    </p:spTree>
    <p:extLst>
      <p:ext uri="{BB962C8B-B14F-4D97-AF65-F5344CB8AC3E}">
        <p14:creationId xmlns:p14="http://schemas.microsoft.com/office/powerpoint/2010/main" val="24029137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第二中学校の皆さんこんにちは。</a:t>
            </a:r>
            <a:endParaRPr kumimoji="1" lang="en-US" altLang="ja-JP" dirty="0" smtClean="0"/>
          </a:p>
          <a:p>
            <a:r>
              <a:rPr kumimoji="1" lang="ja-JP" altLang="en-US" dirty="0" smtClean="0"/>
              <a:t>私は、みなさんの給食を考えている水俣市学校給食センターの平石です。</a:t>
            </a:r>
            <a:endParaRPr kumimoji="1" lang="en-US" altLang="ja-JP" dirty="0" smtClean="0"/>
          </a:p>
          <a:p>
            <a:r>
              <a:rPr kumimoji="1" lang="ja-JP" altLang="en-US" dirty="0" smtClean="0"/>
              <a:t>今日から月に</a:t>
            </a:r>
            <a:r>
              <a:rPr kumimoji="1" lang="en-US" altLang="ja-JP" dirty="0" smtClean="0"/>
              <a:t>1</a:t>
            </a:r>
            <a:r>
              <a:rPr kumimoji="1" lang="ja-JP" altLang="en-US" dirty="0" smtClean="0"/>
              <a:t>回程度、みなさんのお時間を少しお借りして、食育ミニ講座を行いたいと思います。</a:t>
            </a:r>
            <a:endParaRPr kumimoji="1" lang="en-US" altLang="ja-JP" dirty="0" smtClean="0"/>
          </a:p>
          <a:p>
            <a:r>
              <a:rPr kumimoji="1" lang="ja-JP" altLang="en-US" dirty="0" smtClean="0"/>
              <a:t>この時間を機会に、食について考えたり、自分の生活、健康について見つめなおしたりする機会になってくれたら嬉しいです。</a:t>
            </a:r>
            <a:endParaRPr kumimoji="1" lang="en-US" altLang="ja-JP" dirty="0" smtClean="0"/>
          </a:p>
          <a:p>
            <a:endParaRPr kumimoji="1" lang="en-US" altLang="ja-JP" dirty="0" smtClean="0"/>
          </a:p>
          <a:p>
            <a:r>
              <a:rPr kumimoji="1" lang="ja-JP" altLang="en-US" dirty="0" smtClean="0"/>
              <a:t>第一回となる今日のテーマは朝食についてです。</a:t>
            </a:r>
            <a:endParaRPr kumimoji="1" lang="en-US" altLang="ja-JP" dirty="0" smtClean="0"/>
          </a:p>
          <a:p>
            <a:r>
              <a:rPr kumimoji="1" lang="ja-JP" altLang="en-US" dirty="0" smtClean="0"/>
              <a:t>早速始めたいと思います。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a:t>
            </a:fld>
            <a:endParaRPr kumimoji="1" lang="ja-JP" altLang="en-US"/>
          </a:p>
        </p:txBody>
      </p:sp>
    </p:spTree>
    <p:extLst>
      <p:ext uri="{BB962C8B-B14F-4D97-AF65-F5344CB8AC3E}">
        <p14:creationId xmlns:p14="http://schemas.microsoft.com/office/powerpoint/2010/main" val="142802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生活</a:t>
            </a:r>
            <a:r>
              <a:rPr kumimoji="1" lang="ja-JP" altLang="en-US" dirty="0" smtClean="0"/>
              <a:t>リズムを整えるには朝からちゃんと朝食を</a:t>
            </a:r>
            <a:r>
              <a:rPr kumimoji="1" lang="ja-JP" altLang="en-US" dirty="0" smtClean="0"/>
              <a:t>とって寝ている体を起こす、体を目覚めさせる</a:t>
            </a:r>
            <a:r>
              <a:rPr kumimoji="1" lang="ja-JP" altLang="en-US" dirty="0" smtClean="0"/>
              <a:t>必要があります。そうすること</a:t>
            </a:r>
            <a:r>
              <a:rPr kumimoji="1" lang="ja-JP" altLang="en-US" dirty="0" smtClean="0"/>
              <a:t>で毎日一日のスタートがわかり、生活</a:t>
            </a:r>
            <a:r>
              <a:rPr kumimoji="1" lang="ja-JP" altLang="en-US" dirty="0" smtClean="0"/>
              <a:t>リズムが整い、心も体も健康に過ごすことが出来ます</a:t>
            </a:r>
            <a:r>
              <a:rPr kumimoji="1" lang="ja-JP" altLang="en-US" dirty="0" smtClean="0"/>
              <a:t>。毎日健康に楽しく生活するためには、朝食をしっかりとる必要があるということです。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10</a:t>
            </a:fld>
            <a:endParaRPr kumimoji="1" lang="ja-JP" altLang="en-US"/>
          </a:p>
        </p:txBody>
      </p:sp>
    </p:spTree>
    <p:extLst>
      <p:ext uri="{BB962C8B-B14F-4D97-AF65-F5344CB8AC3E}">
        <p14:creationId xmlns:p14="http://schemas.microsoft.com/office/powerpoint/2010/main" val="15604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ということで、みなさん、朝食の大切さは分かりましたか？</a:t>
            </a:r>
            <a:endParaRPr kumimoji="1" lang="en-US" altLang="ja-JP" dirty="0" smtClean="0"/>
          </a:p>
          <a:p>
            <a:r>
              <a:rPr kumimoji="1" lang="ja-JP" altLang="en-US" dirty="0" smtClean="0"/>
              <a:t>朝食</a:t>
            </a:r>
            <a:r>
              <a:rPr kumimoji="1" lang="ja-JP" altLang="en-US" dirty="0" smtClean="0"/>
              <a:t>をしっかりとってみんなで健康的な楽しい学校生活を送りましょう。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今日はお話をきいてくださりありがとうございました。</a:t>
            </a:r>
            <a:endParaRPr kumimoji="1" lang="en-US" altLang="ja-JP" dirty="0" smtClean="0"/>
          </a:p>
          <a:p>
            <a:r>
              <a:rPr kumimoji="1" lang="ja-JP" altLang="en-US" dirty="0" smtClean="0"/>
              <a:t>これ</a:t>
            </a:r>
            <a:r>
              <a:rPr kumimoji="1" lang="ja-JP" altLang="en-US" dirty="0" smtClean="0"/>
              <a:t>で今日の食育ミニ講座を終わります。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11</a:t>
            </a:fld>
            <a:endParaRPr kumimoji="1" lang="ja-JP" altLang="en-US"/>
          </a:p>
        </p:txBody>
      </p:sp>
    </p:spTree>
    <p:extLst>
      <p:ext uri="{BB962C8B-B14F-4D97-AF65-F5344CB8AC3E}">
        <p14:creationId xmlns:p14="http://schemas.microsoft.com/office/powerpoint/2010/main" val="80444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では、朝食を食べるといってもどんなものを食べたらいいのでしょうか？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13</a:t>
            </a:fld>
            <a:endParaRPr kumimoji="1" lang="ja-JP" altLang="en-US"/>
          </a:p>
        </p:txBody>
      </p:sp>
    </p:spTree>
    <p:extLst>
      <p:ext uri="{BB962C8B-B14F-4D97-AF65-F5344CB8AC3E}">
        <p14:creationId xmlns:p14="http://schemas.microsoft.com/office/powerpoint/2010/main" val="148808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それはみなさんも給食カレンダーで見たことがあるかもしれませんが、赤・黄・緑の食べ物を目安に考えるとよいです。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14</a:t>
            </a:fld>
            <a:endParaRPr kumimoji="1" lang="ja-JP" altLang="en-US"/>
          </a:p>
        </p:txBody>
      </p:sp>
    </p:spTree>
    <p:extLst>
      <p:ext uri="{BB962C8B-B14F-4D97-AF65-F5344CB8AC3E}">
        <p14:creationId xmlns:p14="http://schemas.microsoft.com/office/powerpoint/2010/main" val="3487876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赤の体を作るもとになるという項目はタンパク質が多いです。</a:t>
            </a:r>
            <a:endParaRPr kumimoji="1" lang="en-US" altLang="ja-JP" dirty="0" smtClean="0"/>
          </a:p>
          <a:p>
            <a:r>
              <a:rPr kumimoji="1" lang="ja-JP" altLang="en-US" dirty="0" smtClean="0"/>
              <a:t>タンパク質は体温を上げてくれたり、筋肉を作ってくれます。朝から活動するうえで必要な栄養ですね。</a:t>
            </a:r>
            <a:endParaRPr kumimoji="1" lang="en-US" altLang="ja-JP" dirty="0" smtClean="0"/>
          </a:p>
          <a:p>
            <a:r>
              <a:rPr kumimoji="1" lang="ja-JP" altLang="en-US" dirty="0" smtClean="0"/>
              <a:t>卵や、魚、肉、大豆などが当てはまります。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15</a:t>
            </a:fld>
            <a:endParaRPr kumimoji="1" lang="ja-JP" altLang="en-US"/>
          </a:p>
        </p:txBody>
      </p:sp>
    </p:spTree>
    <p:extLst>
      <p:ext uri="{BB962C8B-B14F-4D97-AF65-F5344CB8AC3E}">
        <p14:creationId xmlns:p14="http://schemas.microsoft.com/office/powerpoint/2010/main" val="334351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黄色の食べ物は主に</a:t>
            </a:r>
            <a:r>
              <a:rPr kumimoji="1" lang="ja-JP" altLang="en-US" dirty="0" smtClean="0"/>
              <a:t>炭水化物・脂質と</a:t>
            </a:r>
            <a:r>
              <a:rPr kumimoji="1" lang="ja-JP" altLang="en-US" dirty="0" smtClean="0"/>
              <a:t>いう栄養です。</a:t>
            </a:r>
            <a:endParaRPr kumimoji="1" lang="en-US" altLang="ja-JP" dirty="0" smtClean="0"/>
          </a:p>
          <a:p>
            <a:r>
              <a:rPr kumimoji="1" lang="ja-JP" altLang="en-US" dirty="0" smtClean="0"/>
              <a:t>炭水化物はエネルギー源になります</a:t>
            </a:r>
            <a:r>
              <a:rPr kumimoji="1" lang="ja-JP" altLang="en-US" dirty="0" smtClean="0"/>
              <a:t>。朝食では主に炭水化物をとりましょう。</a:t>
            </a:r>
            <a:endParaRPr kumimoji="1" lang="en-US" altLang="ja-JP" dirty="0" smtClean="0"/>
          </a:p>
          <a:p>
            <a:r>
              <a:rPr kumimoji="1" lang="ja-JP" altLang="en-US" dirty="0" smtClean="0"/>
              <a:t>ごはんやパン、コーンフレークなども黄色の食べ物に入ります。</a:t>
            </a:r>
            <a:endParaRPr kumimoji="1" lang="en-US" altLang="ja-JP" dirty="0" smtClean="0"/>
          </a:p>
          <a:p>
            <a:r>
              <a:rPr kumimoji="1" lang="ja-JP" altLang="en-US" dirty="0" smtClean="0"/>
              <a:t>エネルギーをなるべく長く持続させるにはごはんが望ましいです。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16</a:t>
            </a:fld>
            <a:endParaRPr kumimoji="1" lang="ja-JP" altLang="en-US"/>
          </a:p>
        </p:txBody>
      </p:sp>
    </p:spTree>
    <p:extLst>
      <p:ext uri="{BB962C8B-B14F-4D97-AF65-F5344CB8AC3E}">
        <p14:creationId xmlns:p14="http://schemas.microsoft.com/office/powerpoint/2010/main" val="3445824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緑の食べ物はビタミンや食物繊維という栄養です。</a:t>
            </a:r>
            <a:endParaRPr kumimoji="1" lang="en-US" altLang="ja-JP" dirty="0" smtClean="0"/>
          </a:p>
          <a:p>
            <a:r>
              <a:rPr kumimoji="1" lang="ja-JP" altLang="en-US" dirty="0" smtClean="0"/>
              <a:t>これらはエネルギーやタンパク質の吸収を手伝ったり、不必要なものを排除する働きがあります。</a:t>
            </a:r>
            <a:endParaRPr kumimoji="1" lang="en-US" altLang="ja-JP" dirty="0" smtClean="0"/>
          </a:p>
          <a:p>
            <a:r>
              <a:rPr kumimoji="1" lang="ja-JP" altLang="en-US" dirty="0" smtClean="0"/>
              <a:t>緑の食べ物は野菜や果物があります。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17</a:t>
            </a:fld>
            <a:endParaRPr kumimoji="1" lang="ja-JP" altLang="en-US"/>
          </a:p>
        </p:txBody>
      </p:sp>
    </p:spTree>
    <p:extLst>
      <p:ext uri="{BB962C8B-B14F-4D97-AF65-F5344CB8AC3E}">
        <p14:creationId xmlns:p14="http://schemas.microsoft.com/office/powerpoint/2010/main" val="2090896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ここで大事なのは、赤・黄・緑３つともバランスよく食べるということです。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18</a:t>
            </a:fld>
            <a:endParaRPr kumimoji="1" lang="ja-JP" altLang="en-US"/>
          </a:p>
        </p:txBody>
      </p:sp>
    </p:spTree>
    <p:extLst>
      <p:ext uri="{BB962C8B-B14F-4D97-AF65-F5344CB8AC3E}">
        <p14:creationId xmlns:p14="http://schemas.microsoft.com/office/powerpoint/2010/main" val="302832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それぞれに働きがあったように、一つの色だけではせっかく朝食を食べても効果が低い可能性があります。</a:t>
            </a:r>
            <a:endParaRPr kumimoji="1" lang="en-US" altLang="ja-JP" dirty="0" smtClean="0"/>
          </a:p>
          <a:p>
            <a:r>
              <a:rPr kumimoji="1" lang="ja-JP" altLang="en-US" dirty="0" smtClean="0"/>
              <a:t>ごはんやおにぎりに野菜を付けて、ウインナーやハムなどタンパク質もとるといったように工夫をしましょう。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19</a:t>
            </a:fld>
            <a:endParaRPr kumimoji="1" lang="ja-JP" altLang="en-US"/>
          </a:p>
        </p:txBody>
      </p:sp>
    </p:spTree>
    <p:extLst>
      <p:ext uri="{BB962C8B-B14F-4D97-AF65-F5344CB8AC3E}">
        <p14:creationId xmlns:p14="http://schemas.microsoft.com/office/powerpoint/2010/main" val="640270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今日聞いたことをもとに早速今後朝食を食べることを心掛けてほしいのですが、そこでも大切なことがあります。</a:t>
            </a:r>
            <a:endParaRPr kumimoji="1" lang="en-US" altLang="ja-JP" dirty="0" smtClean="0"/>
          </a:p>
          <a:p>
            <a:r>
              <a:rPr kumimoji="1" lang="ja-JP" altLang="en-US" dirty="0" smtClean="0"/>
              <a:t>まずは早寝早起きをすること。</a:t>
            </a:r>
            <a:endParaRPr kumimoji="1" lang="en-US" altLang="ja-JP" dirty="0" smtClean="0"/>
          </a:p>
          <a:p>
            <a:r>
              <a:rPr kumimoji="1" lang="ja-JP" altLang="en-US" dirty="0" smtClean="0"/>
              <a:t>朝からバタバタすると、朝食を準備する時間や食べる時間や</a:t>
            </a:r>
            <a:r>
              <a:rPr kumimoji="1" lang="ja-JP" altLang="en-US" dirty="0" err="1" smtClean="0"/>
              <a:t>が</a:t>
            </a:r>
            <a:r>
              <a:rPr kumimoji="1" lang="ja-JP" altLang="en-US" dirty="0" smtClean="0"/>
              <a:t>無くなってしまいます。朝から余裕を持つためにも早く寝て、早く起きましょう！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20</a:t>
            </a:fld>
            <a:endParaRPr kumimoji="1" lang="ja-JP" altLang="en-US"/>
          </a:p>
        </p:txBody>
      </p:sp>
    </p:spTree>
    <p:extLst>
      <p:ext uri="{BB962C8B-B14F-4D97-AF65-F5344CB8AC3E}">
        <p14:creationId xmlns:p14="http://schemas.microsoft.com/office/powerpoint/2010/main" val="361504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ではまずみなさん、今日の朝のことを振り返ってみましょう。</a:t>
            </a:r>
            <a:endParaRPr kumimoji="1" lang="en-US" altLang="ja-JP" dirty="0" smtClean="0"/>
          </a:p>
          <a:p>
            <a:r>
              <a:rPr kumimoji="1" lang="ja-JP" altLang="en-US" dirty="0" smtClean="0"/>
              <a:t>朝は、何時におきましたか？</a:t>
            </a:r>
            <a:endParaRPr kumimoji="1" lang="en-US" altLang="ja-JP" dirty="0" smtClean="0"/>
          </a:p>
          <a:p>
            <a:r>
              <a:rPr kumimoji="1" lang="ja-JP" altLang="en-US" dirty="0" smtClean="0"/>
              <a:t>朝食は食べましたか？食べた人は、どんなものを食べたか思い出してみてください。</a:t>
            </a:r>
            <a:endParaRPr kumimoji="1" lang="en-US" altLang="ja-JP" dirty="0" smtClean="0"/>
          </a:p>
          <a:p>
            <a:r>
              <a:rPr kumimoji="1" lang="ja-JP" altLang="en-US" dirty="0" smtClean="0"/>
              <a:t>朝から時間がなくて食べれなかった人もいるかもしれませんね。</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2</a:t>
            </a:fld>
            <a:endParaRPr kumimoji="1" lang="ja-JP" altLang="en-US"/>
          </a:p>
        </p:txBody>
      </p:sp>
    </p:spTree>
    <p:extLst>
      <p:ext uri="{BB962C8B-B14F-4D97-AF65-F5344CB8AC3E}">
        <p14:creationId xmlns:p14="http://schemas.microsoft.com/office/powerpoint/2010/main" val="284155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次に、少しずつチャレンジしていくことです。</a:t>
            </a:r>
            <a:endParaRPr kumimoji="1" lang="en-US" altLang="ja-JP" dirty="0" smtClean="0"/>
          </a:p>
          <a:p>
            <a:r>
              <a:rPr kumimoji="1" lang="ja-JP" altLang="en-US" dirty="0" smtClean="0"/>
              <a:t>急に何品も食べることは難しいので、まずは、ごはんやパンだけでもこれから一品ずつ足していって栄養バランスの取れた朝食を食べることが出来るように少しずつチャレンジしていきましょう。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21</a:t>
            </a:fld>
            <a:endParaRPr kumimoji="1" lang="ja-JP" altLang="en-US"/>
          </a:p>
        </p:txBody>
      </p:sp>
    </p:spTree>
    <p:extLst>
      <p:ext uri="{BB962C8B-B14F-4D97-AF65-F5344CB8AC3E}">
        <p14:creationId xmlns:p14="http://schemas.microsoft.com/office/powerpoint/2010/main" val="70822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最後に実践できるように工夫しましょう。</a:t>
            </a:r>
            <a:endParaRPr kumimoji="1" lang="en-US" altLang="ja-JP" dirty="0" smtClean="0"/>
          </a:p>
          <a:p>
            <a:r>
              <a:rPr kumimoji="1" lang="ja-JP" altLang="en-US" dirty="0" smtClean="0"/>
              <a:t>朝からバタバタしないように、夜のうちにお米を洗って準備をしておくと朝の準備が少し楽になります。</a:t>
            </a:r>
            <a:endParaRPr kumimoji="1" lang="en-US" altLang="ja-JP" dirty="0" smtClean="0"/>
          </a:p>
          <a:p>
            <a:r>
              <a:rPr kumimoji="1" lang="ja-JP" altLang="en-US" dirty="0" smtClean="0"/>
              <a:t>３つの色の食品をバランスよくとるために、家にあるもので何色に当てはまるか考えたり、コンビニやスーパーで売っている手軽に買えるものを使って工夫をしたりしましょう。</a:t>
            </a:r>
            <a:endParaRPr kumimoji="1" lang="en-US" altLang="ja-JP" dirty="0" smtClean="0"/>
          </a:p>
          <a:p>
            <a:r>
              <a:rPr kumimoji="1" lang="ja-JP" altLang="en-US" dirty="0" smtClean="0"/>
              <a:t>そのためにも、料理やお買い物などお家の人のお手伝いをするといいですね。</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22</a:t>
            </a:fld>
            <a:endParaRPr kumimoji="1" lang="ja-JP" altLang="en-US"/>
          </a:p>
        </p:txBody>
      </p:sp>
    </p:spTree>
    <p:extLst>
      <p:ext uri="{BB962C8B-B14F-4D97-AF65-F5344CB8AC3E}">
        <p14:creationId xmlns:p14="http://schemas.microsoft.com/office/powerpoint/2010/main" val="338717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みなさんの中には、ちゃんと朝食を食べる人もいれば、食べない人もいるかもしれませんが、どうして朝食を食べる必要があると思いますか？</a:t>
            </a:r>
            <a:endParaRPr kumimoji="1" lang="en-US" altLang="ja-JP" dirty="0" smtClean="0"/>
          </a:p>
          <a:p>
            <a:r>
              <a:rPr kumimoji="1" lang="ja-JP" altLang="en-US" dirty="0" smtClean="0"/>
              <a:t>朝食っていらないんじゃない？と思っている人もいるのではないでしょうか？</a:t>
            </a:r>
            <a:endParaRPr kumimoji="1" lang="en-US" altLang="ja-JP" dirty="0" smtClean="0"/>
          </a:p>
          <a:p>
            <a:r>
              <a:rPr kumimoji="1" lang="ja-JP" altLang="en-US" dirty="0" smtClean="0"/>
              <a:t>朝から時間がなくてもういいやと思ったり、あんまりおなかがすいていなくて食べなくていいかなと思ったことはありますか？</a:t>
            </a:r>
            <a:endParaRPr kumimoji="1" lang="en-US" altLang="ja-JP" dirty="0" smtClean="0"/>
          </a:p>
          <a:p>
            <a:r>
              <a:rPr kumimoji="1" lang="ja-JP" altLang="en-US" dirty="0" smtClean="0"/>
              <a:t>みなさんお昼には今食べている給食があるし、昼と夜でも全然大丈夫だし、そんなにおなかすいていないし、朝の一食くらいなくてもそんなにたいしたことないなど思うこともあるかもしれませんね</a:t>
            </a:r>
            <a:r>
              <a:rPr kumimoji="1" lang="ja-JP" altLang="en-US" dirty="0" smtClean="0"/>
              <a:t>。</a:t>
            </a:r>
            <a:endParaRPr kumimoji="1" lang="en-US" altLang="ja-JP" dirty="0" smtClean="0"/>
          </a:p>
          <a:p>
            <a:r>
              <a:rPr kumimoji="1" lang="ja-JP" altLang="en-US" dirty="0" smtClean="0"/>
              <a:t>でも、実は、朝食をとらなければならない理由があるんです。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3</a:t>
            </a:fld>
            <a:endParaRPr kumimoji="1" lang="ja-JP" altLang="en-US"/>
          </a:p>
        </p:txBody>
      </p:sp>
    </p:spTree>
    <p:extLst>
      <p:ext uri="{BB962C8B-B14F-4D97-AF65-F5344CB8AC3E}">
        <p14:creationId xmlns:p14="http://schemas.microsoft.com/office/powerpoint/2010/main" val="5277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昼と夜にちゃんと食べるから朝ご飯は要らないというわけにはいかないんです。実は朝、ちゃんとご飯を食べなければならない理由があるんです。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4</a:t>
            </a:fld>
            <a:endParaRPr kumimoji="1" lang="ja-JP" altLang="en-US"/>
          </a:p>
        </p:txBody>
      </p:sp>
    </p:spTree>
    <p:extLst>
      <p:ext uri="{BB962C8B-B14F-4D97-AF65-F5344CB8AC3E}">
        <p14:creationId xmlns:p14="http://schemas.microsoft.com/office/powerpoint/2010/main" val="85264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朝食を食べることで脳や体を動かすエネルギーを補給することが出来ます。登校時や給食までの授業などでみなさんは脳や体の力を使います。使うためにはエネルギーが必要になってきます。前日に夕食を食べていたとしても睡眠中にもエネルギーは使われてしまいます。そのため朝から一日の行動をスタートするためにエネルギーを新たに蓄えなければなりません。朝食を食べることでエネルギーを蓄えることが出来、集中力もアップします。みなさんが頑張っている勉強や運動の効率を上げて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5</a:t>
            </a:fld>
            <a:endParaRPr kumimoji="1" lang="ja-JP" altLang="en-US"/>
          </a:p>
        </p:txBody>
      </p:sp>
    </p:spTree>
    <p:extLst>
      <p:ext uri="{BB962C8B-B14F-4D97-AF65-F5344CB8AC3E}">
        <p14:creationId xmlns:p14="http://schemas.microsoft.com/office/powerpoint/2010/main" val="325227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実際に朝食を食べている人は学力が高いという調査結果もあります。</a:t>
            </a:r>
            <a:endParaRPr kumimoji="1" lang="en-US" altLang="ja-JP" dirty="0" smtClean="0"/>
          </a:p>
          <a:p>
            <a:r>
              <a:rPr kumimoji="1" lang="ja-JP" altLang="en-US" dirty="0" smtClean="0"/>
              <a:t>グラフを見てみると朝食を食べている青いデータが正答率が高いことが分かります。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6</a:t>
            </a:fld>
            <a:endParaRPr kumimoji="1" lang="ja-JP" altLang="en-US"/>
          </a:p>
        </p:txBody>
      </p:sp>
    </p:spTree>
    <p:extLst>
      <p:ext uri="{BB962C8B-B14F-4D97-AF65-F5344CB8AC3E}">
        <p14:creationId xmlns:p14="http://schemas.microsoft.com/office/powerpoint/2010/main" val="108724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そして、それだけではなく、朝食を食べると生活リズムを整えることが出来ます</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7</a:t>
            </a:fld>
            <a:endParaRPr kumimoji="1" lang="ja-JP" altLang="en-US"/>
          </a:p>
        </p:txBody>
      </p:sp>
    </p:spTree>
    <p:extLst>
      <p:ext uri="{BB962C8B-B14F-4D97-AF65-F5344CB8AC3E}">
        <p14:creationId xmlns:p14="http://schemas.microsoft.com/office/powerpoint/2010/main" val="3190595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の体には、夜は休むように、太陽が昇っている日中は活動するように体内リズムが備わっています。でも実際の生活で夜更かしをしたり、朝遅くに起きたりといった生活リズムとずれてしまうと体にストレスがかかったり、心と体に不調が出たりしてしまう恐れがあ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8</a:t>
            </a:fld>
            <a:endParaRPr kumimoji="1" lang="ja-JP" altLang="en-US"/>
          </a:p>
        </p:txBody>
      </p:sp>
    </p:spTree>
    <p:extLst>
      <p:ext uri="{BB962C8B-B14F-4D97-AF65-F5344CB8AC3E}">
        <p14:creationId xmlns:p14="http://schemas.microsoft.com/office/powerpoint/2010/main" val="89292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生活リズムがくずれると、眠くなったり、だるいとかんじたり、頭痛がおこったりしてしまいます。</a:t>
            </a:r>
            <a:endParaRPr kumimoji="1" lang="en-US" altLang="ja-JP" dirty="0" smtClean="0"/>
          </a:p>
          <a:p>
            <a:r>
              <a:rPr kumimoji="1" lang="ja-JP" altLang="en-US" dirty="0" smtClean="0"/>
              <a:t>みなさん、昨日まで三連休でしたが、いつもより遅くまで起きたり、朝は遅くに起きたりして、いつもより眠いな、だるい</a:t>
            </a:r>
            <a:r>
              <a:rPr kumimoji="1" lang="ja-JP" altLang="en-US" dirty="0" err="1" smtClean="0"/>
              <a:t>ななどと</a:t>
            </a:r>
            <a:r>
              <a:rPr kumimoji="1" lang="ja-JP" altLang="en-US" dirty="0" smtClean="0"/>
              <a:t>感じませんでしたか？</a:t>
            </a:r>
            <a:endParaRPr kumimoji="1" lang="en-US" altLang="ja-JP" dirty="0" smtClean="0"/>
          </a:p>
          <a:p>
            <a:r>
              <a:rPr kumimoji="1" lang="ja-JP" altLang="en-US" dirty="0" smtClean="0"/>
              <a:t>生活リズムがくずれるとそのように心や体に不調があらわれてしまいます。</a:t>
            </a:r>
            <a:endParaRPr kumimoji="1" lang="ja-JP" altLang="en-US" dirty="0"/>
          </a:p>
        </p:txBody>
      </p:sp>
      <p:sp>
        <p:nvSpPr>
          <p:cNvPr id="4" name="スライド番号プレースホルダー 3"/>
          <p:cNvSpPr>
            <a:spLocks noGrp="1"/>
          </p:cNvSpPr>
          <p:nvPr>
            <p:ph type="sldNum" sz="quarter" idx="10"/>
          </p:nvPr>
        </p:nvSpPr>
        <p:spPr/>
        <p:txBody>
          <a:bodyPr/>
          <a:lstStyle/>
          <a:p>
            <a:fld id="{0A80BA93-50E0-4607-8059-991468EA5AE8}" type="slidenum">
              <a:rPr kumimoji="1" lang="ja-JP" altLang="en-US" smtClean="0"/>
              <a:t>9</a:t>
            </a:fld>
            <a:endParaRPr kumimoji="1" lang="ja-JP" altLang="en-US"/>
          </a:p>
        </p:txBody>
      </p:sp>
    </p:spTree>
    <p:extLst>
      <p:ext uri="{BB962C8B-B14F-4D97-AF65-F5344CB8AC3E}">
        <p14:creationId xmlns:p14="http://schemas.microsoft.com/office/powerpoint/2010/main" val="3592603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63187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38758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11576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39824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82179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1520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4338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03720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365608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125214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E2543B0-01B4-4E1B-A6D9-8EAFF66BD424}" type="datetimeFigureOut">
              <a:rPr kumimoji="1" lang="ja-JP" altLang="en-US" smtClean="0"/>
              <a:t>2024/9/23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40404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543B0-01B4-4E1B-A6D9-8EAFF66BD424}" type="datetimeFigureOut">
              <a:rPr kumimoji="1" lang="ja-JP" altLang="en-US" smtClean="0"/>
              <a:t>2024/9/23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F4CC8-053A-4D0D-BCD6-65D50C980001}" type="slidenum">
              <a:rPr kumimoji="1" lang="ja-JP" altLang="en-US" smtClean="0"/>
              <a:t>‹#›</a:t>
            </a:fld>
            <a:endParaRPr kumimoji="1" lang="ja-JP" altLang="en-US"/>
          </a:p>
        </p:txBody>
      </p:sp>
    </p:spTree>
    <p:extLst>
      <p:ext uri="{BB962C8B-B14F-4D97-AF65-F5344CB8AC3E}">
        <p14:creationId xmlns:p14="http://schemas.microsoft.com/office/powerpoint/2010/main" val="21941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13570"/>
            <a:ext cx="9144000" cy="2387600"/>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食育ミニ講座</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サブタイトル 2"/>
          <p:cNvSpPr>
            <a:spLocks noGrp="1"/>
          </p:cNvSpPr>
          <p:nvPr>
            <p:ph type="subTitle" idx="1"/>
          </p:nvPr>
        </p:nvSpPr>
        <p:spPr/>
        <p:txBody>
          <a:bodyPr>
            <a:normAutofit/>
          </a:bodyPr>
          <a:lstStyle/>
          <a:p>
            <a:r>
              <a:rPr lang="en-US" altLang="ja-JP" sz="6000" dirty="0" smtClean="0">
                <a:latin typeface="UD デジタル 教科書体 NK-R" panose="02020400000000000000" pitchFamily="18" charset="-128"/>
                <a:ea typeface="UD デジタル 教科書体 NK-R" panose="02020400000000000000" pitchFamily="18" charset="-128"/>
              </a:rPr>
              <a:t>-</a:t>
            </a:r>
            <a:r>
              <a:rPr lang="ja-JP" altLang="en-US" sz="6000" dirty="0" smtClean="0">
                <a:latin typeface="UD デジタル 教科書体 NK-R" panose="02020400000000000000" pitchFamily="18" charset="-128"/>
                <a:ea typeface="UD デジタル 教科書体 NK-R" panose="02020400000000000000" pitchFamily="18" charset="-128"/>
              </a:rPr>
              <a:t>朝食</a:t>
            </a:r>
            <a:r>
              <a:rPr lang="en-US" altLang="ja-JP" sz="6000" dirty="0" smtClean="0">
                <a:latin typeface="UD デジタル 教科書体 NK-R" panose="02020400000000000000" pitchFamily="18" charset="-128"/>
                <a:ea typeface="UD デジタル 教科書体 NK-R" panose="02020400000000000000" pitchFamily="18" charset="-128"/>
              </a:rPr>
              <a:t>-</a:t>
            </a:r>
            <a:endParaRPr kumimoji="1" lang="ja-JP" altLang="en-US" sz="6000" dirty="0">
              <a:latin typeface="UD デジタル 教科書体 NK-R" panose="02020400000000000000" pitchFamily="18" charset="-128"/>
              <a:ea typeface="UD デジタル 教科書体 NK-R" panose="02020400000000000000" pitchFamily="18" charset="-128"/>
            </a:endParaRPr>
          </a:p>
        </p:txBody>
      </p:sp>
      <p:sp>
        <p:nvSpPr>
          <p:cNvPr id="6" name="正方形/長方形 5"/>
          <p:cNvSpPr/>
          <p:nvPr/>
        </p:nvSpPr>
        <p:spPr>
          <a:xfrm>
            <a:off x="3159369" y="932289"/>
            <a:ext cx="5873261" cy="513776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2480828"/>
      </p:ext>
    </p:extLst>
  </p:cSld>
  <p:clrMapOvr>
    <a:masterClrMapping/>
  </p:clrMapOvr>
  <mc:AlternateContent xmlns:mc="http://schemas.openxmlformats.org/markup-compatibility/2006" xmlns:p14="http://schemas.microsoft.com/office/powerpoint/2010/main">
    <mc:Choice Requires="p14">
      <p:transition spd="slow" p14:dur="2000" advTm="4487"/>
    </mc:Choice>
    <mc:Fallback xmlns="">
      <p:transition spd="slow" advTm="44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5798"/>
            <a:ext cx="5289884" cy="1325563"/>
          </a:xfrm>
          <a:ln w="76200">
            <a:solidFill>
              <a:srgbClr val="FFFF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朝食を食べると・・・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200" y="1825625"/>
            <a:ext cx="5921976" cy="1061626"/>
          </a:xfrm>
        </p:spPr>
        <p:txBody>
          <a:bodyPr>
            <a:normAutofit/>
          </a:bodyPr>
          <a:lstStyle/>
          <a:p>
            <a:pPr>
              <a:buFont typeface="Wingdings" panose="05000000000000000000" pitchFamily="2" charset="2"/>
              <a:buChar char="l"/>
            </a:pPr>
            <a:r>
              <a:rPr kumimoji="1" lang="ja-JP" altLang="en-US" sz="4400" dirty="0" smtClean="0">
                <a:latin typeface="UD デジタル 教科書体 NK-R" panose="02020400000000000000" pitchFamily="18" charset="-128"/>
                <a:ea typeface="UD デジタル 教科書体 NK-R" panose="02020400000000000000" pitchFamily="18" charset="-128"/>
              </a:rPr>
              <a:t>生活リズムを整える</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sp>
        <p:nvSpPr>
          <p:cNvPr id="4" name="楕円 3"/>
          <p:cNvSpPr/>
          <p:nvPr/>
        </p:nvSpPr>
        <p:spPr>
          <a:xfrm>
            <a:off x="377394" y="3033814"/>
            <a:ext cx="2169727" cy="225010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08784" y="3766366"/>
            <a:ext cx="1754659" cy="1015663"/>
          </a:xfrm>
          <a:prstGeom prst="rect">
            <a:avLst/>
          </a:prstGeom>
          <a:noFill/>
        </p:spPr>
        <p:txBody>
          <a:bodyPr wrap="square" rtlCol="0">
            <a:spAutoFit/>
          </a:bodyPr>
          <a:lstStyle/>
          <a:p>
            <a:r>
              <a:rPr kumimoji="1" lang="ja-JP" altLang="en-US" sz="6000" dirty="0" smtClean="0">
                <a:latin typeface="UD デジタル 教科書体 NK-B" panose="02020700000000000000" pitchFamily="18" charset="-128"/>
                <a:ea typeface="UD デジタル 教科書体 NK-B" panose="02020700000000000000" pitchFamily="18" charset="-128"/>
              </a:rPr>
              <a:t>朝食</a:t>
            </a:r>
            <a:endParaRPr kumimoji="1" lang="ja-JP" altLang="en-US" sz="6000" dirty="0">
              <a:latin typeface="UD デジタル 教科書体 NK-B" panose="02020700000000000000" pitchFamily="18" charset="-128"/>
              <a:ea typeface="UD デジタル 教科書体 NK-B" panose="02020700000000000000" pitchFamily="18" charset="-128"/>
            </a:endParaRPr>
          </a:p>
        </p:txBody>
      </p:sp>
      <p:sp>
        <p:nvSpPr>
          <p:cNvPr id="6" name="右矢印 5"/>
          <p:cNvSpPr/>
          <p:nvPr/>
        </p:nvSpPr>
        <p:spPr>
          <a:xfrm>
            <a:off x="2786276" y="3852828"/>
            <a:ext cx="720811" cy="7908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3601780" y="2369749"/>
            <a:ext cx="3812274" cy="380889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99188" y="3549538"/>
            <a:ext cx="3365071" cy="1754326"/>
          </a:xfrm>
          <a:prstGeom prst="rect">
            <a:avLst/>
          </a:prstGeom>
          <a:noFill/>
        </p:spPr>
        <p:txBody>
          <a:bodyPr wrap="square" rtlCol="0">
            <a:spAutoFit/>
          </a:bodyPr>
          <a:lstStyle/>
          <a:p>
            <a:pPr algn="ctr"/>
            <a:r>
              <a:rPr kumimoji="1" lang="ja-JP" altLang="en-US" sz="5400" dirty="0" smtClean="0">
                <a:latin typeface="UD デジタル 教科書体 NK-B" panose="02020700000000000000" pitchFamily="18" charset="-128"/>
                <a:ea typeface="UD デジタル 教科書体 NK-B" panose="02020700000000000000" pitchFamily="18" charset="-128"/>
              </a:rPr>
              <a:t>生活リズムが整う</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p:cNvSpPr txBox="1"/>
          <p:nvPr/>
        </p:nvSpPr>
        <p:spPr>
          <a:xfrm>
            <a:off x="1957216" y="5307543"/>
            <a:ext cx="2200018" cy="954107"/>
          </a:xfrm>
          <a:prstGeom prst="rect">
            <a:avLst/>
          </a:prstGeom>
          <a:noFill/>
        </p:spPr>
        <p:txBody>
          <a:bodyPr wrap="square" rtlCol="0">
            <a:spAutoFit/>
          </a:bodyPr>
          <a:lstStyle/>
          <a:p>
            <a:r>
              <a:rPr kumimoji="1" lang="ja-JP" altLang="en-US" sz="2800" u="sng" dirty="0" smtClean="0">
                <a:latin typeface="UD デジタル 教科書体 NK-B" panose="02020700000000000000" pitchFamily="18" charset="-128"/>
                <a:ea typeface="UD デジタル 教科書体 NK-B" panose="02020700000000000000" pitchFamily="18" charset="-128"/>
              </a:rPr>
              <a:t>朝から体を目覚めさせる</a:t>
            </a:r>
            <a:endParaRPr kumimoji="1" lang="ja-JP" altLang="en-US" sz="2800" u="sng" dirty="0">
              <a:latin typeface="UD デジタル 教科書体 NK-B" panose="02020700000000000000" pitchFamily="18" charset="-128"/>
              <a:ea typeface="UD デジタル 教科書体 NK-B" panose="02020700000000000000" pitchFamily="18" charset="-128"/>
            </a:endParaRPr>
          </a:p>
        </p:txBody>
      </p:sp>
      <p:pic>
        <p:nvPicPr>
          <p:cNvPr id="3074" name="Picture 2" descr="いろいろな太陽のイラスト（赤）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192" y="277557"/>
            <a:ext cx="1527518" cy="1548068"/>
          </a:xfrm>
          <a:prstGeom prst="rect">
            <a:avLst/>
          </a:prstGeom>
          <a:noFill/>
          <a:extLst>
            <a:ext uri="{909E8E84-426E-40DD-AFC4-6F175D3DCCD1}">
              <a14:hiddenFill xmlns:a14="http://schemas.microsoft.com/office/drawing/2010/main">
                <a:solidFill>
                  <a:srgbClr val="FFFFFF"/>
                </a:solidFill>
              </a14:hiddenFill>
            </a:ext>
          </a:extLst>
        </p:spPr>
      </p:pic>
      <p:sp>
        <p:nvSpPr>
          <p:cNvPr id="11" name="右矢印 10"/>
          <p:cNvSpPr/>
          <p:nvPr/>
        </p:nvSpPr>
        <p:spPr>
          <a:xfrm>
            <a:off x="7611462" y="3852828"/>
            <a:ext cx="720811" cy="7908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集合している人たちのイラスト（子供・犬あ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044" y="2543310"/>
            <a:ext cx="3797180" cy="3409868"/>
          </a:xfrm>
          <a:prstGeom prst="rect">
            <a:avLst/>
          </a:prstGeom>
          <a:noFill/>
          <a:extLst>
            <a:ext uri="{909E8E84-426E-40DD-AFC4-6F175D3DCCD1}">
              <a14:hiddenFill xmlns:a14="http://schemas.microsoft.com/office/drawing/2010/main">
                <a:solidFill>
                  <a:srgbClr val="FFFFFF"/>
                </a:solidFill>
              </a14:hiddenFill>
            </a:ext>
          </a:extLst>
        </p:spPr>
      </p:pic>
      <p:sp>
        <p:nvSpPr>
          <p:cNvPr id="10" name="楕円 9"/>
          <p:cNvSpPr/>
          <p:nvPr/>
        </p:nvSpPr>
        <p:spPr>
          <a:xfrm>
            <a:off x="7611462" y="5341518"/>
            <a:ext cx="2977961" cy="122331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971867" y="5655775"/>
            <a:ext cx="2507787" cy="646331"/>
          </a:xfrm>
          <a:prstGeom prst="rect">
            <a:avLst/>
          </a:prstGeom>
          <a:noFill/>
          <a:ln>
            <a:noFill/>
          </a:ln>
        </p:spPr>
        <p:txBody>
          <a:bodyPr wrap="square" rtlCol="0">
            <a:spAutoFit/>
          </a:bodyPr>
          <a:lstStyle/>
          <a:p>
            <a:r>
              <a:rPr kumimoji="1" lang="ja-JP" altLang="en-US" sz="3600" dirty="0" smtClean="0">
                <a:latin typeface="UD デジタル 教科書体 NK-B" panose="02020700000000000000" pitchFamily="18" charset="-128"/>
                <a:ea typeface="UD デジタル 教科書体 NK-B" panose="02020700000000000000" pitchFamily="18" charset="-128"/>
              </a:rPr>
              <a:t>健康・元気</a:t>
            </a:r>
            <a:endParaRPr kumimoji="1" lang="ja-JP" altLang="en-US" sz="36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3161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500"/>
                                        <p:tgtEl>
                                          <p:spTgt spid="30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500"/>
                                        <p:tgtEl>
                                          <p:spTgt spid="409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P spid="11" grpId="0" animBg="1"/>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59369" y="932289"/>
            <a:ext cx="5873261" cy="513776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801978" y="1395662"/>
            <a:ext cx="4588042" cy="1754326"/>
          </a:xfrm>
          <a:prstGeom prst="rect">
            <a:avLst/>
          </a:prstGeom>
          <a:noFill/>
        </p:spPr>
        <p:txBody>
          <a:bodyPr wrap="square" rtlCol="0">
            <a:spAutoFit/>
          </a:bodyPr>
          <a:lstStyle/>
          <a:p>
            <a:r>
              <a:rPr kumimoji="1" lang="ja-JP" altLang="en-US" sz="5400" dirty="0" smtClean="0">
                <a:latin typeface="UD デジタル 教科書体 NK-B" panose="02020700000000000000" pitchFamily="18" charset="-128"/>
                <a:ea typeface="UD デジタル 教科書体 NK-B" panose="02020700000000000000" pitchFamily="18" charset="-128"/>
              </a:rPr>
              <a:t>１日を元気にスタートしよう！</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pic>
        <p:nvPicPr>
          <p:cNvPr id="16388" name="Picture 4" descr="ダンスをしている動物達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475" y="3389763"/>
            <a:ext cx="3447048" cy="2440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78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771363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7416114" cy="1325563"/>
          </a:xfrm>
          <a:ln w="76200">
            <a:solidFill>
              <a:srgbClr val="FFC0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どんなものを食べたらいいの？</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122" name="Picture 2" descr="女の子の表情のイラスト「目がハート・疑問・居眠り・照れ ..."/>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6257" y="2328957"/>
            <a:ext cx="3387400" cy="3613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5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1825625"/>
            <a:ext cx="7354330" cy="1045912"/>
          </a:xfrm>
        </p:spPr>
        <p:txBody>
          <a:bodyPr>
            <a:normAutofit/>
          </a:bodyPr>
          <a:lstStyle/>
          <a:p>
            <a:pPr>
              <a:buFont typeface="Wingdings" panose="05000000000000000000" pitchFamily="2" charset="2"/>
              <a:buChar char="l"/>
            </a:pPr>
            <a:r>
              <a:rPr kumimoji="1" lang="ja-JP" altLang="en-US" sz="4400" dirty="0" smtClean="0">
                <a:latin typeface="UD デジタル 教科書体 NK-R" panose="02020400000000000000" pitchFamily="18" charset="-128"/>
                <a:ea typeface="UD デジタル 教科書体 NK-R" panose="02020400000000000000" pitchFamily="18" charset="-128"/>
              </a:rPr>
              <a:t>赤・黄・緑を目安にする！</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a:spLocks noGrp="1"/>
          </p:cNvSpPr>
          <p:nvPr>
            <p:ph type="title"/>
          </p:nvPr>
        </p:nvSpPr>
        <p:spPr>
          <a:xfrm>
            <a:off x="838200" y="365126"/>
            <a:ext cx="7354330" cy="1271170"/>
          </a:xfrm>
          <a:ln w="76200">
            <a:solidFill>
              <a:srgbClr val="FFC0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どんなものを食べたらいいの？</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9016" y="2587332"/>
            <a:ext cx="3824434" cy="382821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9340" y="3943602"/>
            <a:ext cx="321335" cy="569521"/>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4035" y="3533498"/>
            <a:ext cx="391872" cy="360523"/>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6125" y="4351149"/>
            <a:ext cx="357910" cy="323948"/>
          </a:xfrm>
          <a:prstGeom prst="rect">
            <a:avLst/>
          </a:prstGeom>
        </p:spPr>
      </p:pic>
      <p:pic>
        <p:nvPicPr>
          <p:cNvPr id="10" name="図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68931" y="3248207"/>
            <a:ext cx="365747" cy="363135"/>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4630" y="4014139"/>
            <a:ext cx="530334" cy="337010"/>
          </a:xfrm>
          <a:prstGeom prst="rect">
            <a:avLst/>
          </a:prstGeom>
        </p:spPr>
      </p:pic>
      <p:pic>
        <p:nvPicPr>
          <p:cNvPr id="12" name="図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0846" y="4419324"/>
            <a:ext cx="498984" cy="386647"/>
          </a:xfrm>
          <a:prstGeom prst="rect">
            <a:avLst/>
          </a:prstGeom>
        </p:spPr>
      </p:pic>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95279" y="4884673"/>
            <a:ext cx="613933" cy="613933"/>
          </a:xfrm>
          <a:prstGeom prst="rect">
            <a:avLst/>
          </a:prstGeom>
        </p:spPr>
      </p:pic>
      <p:pic>
        <p:nvPicPr>
          <p:cNvPr id="14" name="図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28292" y="5214215"/>
            <a:ext cx="412772" cy="559071"/>
          </a:xfrm>
          <a:prstGeom prst="rect">
            <a:avLst/>
          </a:prstGeom>
        </p:spPr>
      </p:pic>
      <p:pic>
        <p:nvPicPr>
          <p:cNvPr id="15" name="図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88922" y="5425826"/>
            <a:ext cx="391872" cy="318723"/>
          </a:xfrm>
          <a:prstGeom prst="rect">
            <a:avLst/>
          </a:prstGeom>
        </p:spPr>
      </p:pic>
    </p:spTree>
    <p:extLst>
      <p:ext uri="{BB962C8B-B14F-4D97-AF65-F5344CB8AC3E}">
        <p14:creationId xmlns:p14="http://schemas.microsoft.com/office/powerpoint/2010/main" val="152580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5642811" cy="1325563"/>
          </a:xfrm>
          <a:ln w="76200">
            <a:solidFill>
              <a:srgbClr val="FF0000"/>
            </a:solidFill>
          </a:ln>
        </p:spPr>
        <p:txBody>
          <a:bodyPr>
            <a:normAutofit/>
          </a:bodyPr>
          <a:lstStyle/>
          <a:p>
            <a:pPr algn="ctr"/>
            <a:r>
              <a:rPr kumimoji="1" lang="ja-JP" altLang="en-US" sz="6000" b="1" dirty="0" smtClean="0">
                <a:latin typeface="UD デジタル 教科書体 NK-R" panose="02020400000000000000" pitchFamily="18" charset="-128"/>
                <a:ea typeface="UD デジタル 教科書体 NK-R" panose="02020400000000000000" pitchFamily="18" charset="-128"/>
              </a:rPr>
              <a:t>赤：タンパク質</a:t>
            </a:r>
            <a:endParaRPr kumimoji="1" lang="ja-JP" altLang="en-US" sz="6000" b="1"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199" y="2595646"/>
            <a:ext cx="5642811" cy="2441575"/>
          </a:xfrm>
        </p:spPr>
        <p:txBody>
          <a:bodyPr>
            <a:normAutofit/>
          </a:bodyPr>
          <a:lstStyle/>
          <a:p>
            <a:r>
              <a:rPr kumimoji="1" lang="ja-JP" altLang="en-US" sz="5400" dirty="0" smtClean="0">
                <a:latin typeface="UD デジタル 教科書体 NK-R" panose="02020400000000000000" pitchFamily="18" charset="-128"/>
                <a:ea typeface="UD デジタル 教科書体 NK-R" panose="02020400000000000000" pitchFamily="18" charset="-128"/>
              </a:rPr>
              <a:t>体温を上げる</a:t>
            </a:r>
            <a:endParaRPr kumimoji="1" lang="en-US" altLang="ja-JP" sz="5400" dirty="0" smtClean="0">
              <a:latin typeface="UD デジタル 教科書体 NK-R" panose="02020400000000000000" pitchFamily="18" charset="-128"/>
              <a:ea typeface="UD デジタル 教科書体 NK-R" panose="02020400000000000000" pitchFamily="18" charset="-128"/>
            </a:endParaRPr>
          </a:p>
          <a:p>
            <a:r>
              <a:rPr lang="ja-JP" altLang="en-US" sz="5400" dirty="0">
                <a:latin typeface="UD デジタル 教科書体 NK-R" panose="02020400000000000000" pitchFamily="18" charset="-128"/>
                <a:ea typeface="UD デジタル 教科書体 NK-R" panose="02020400000000000000" pitchFamily="18" charset="-128"/>
              </a:rPr>
              <a:t>筋肉</a:t>
            </a:r>
            <a:r>
              <a:rPr lang="ja-JP" altLang="en-US" sz="5400" dirty="0" smtClean="0">
                <a:latin typeface="UD デジタル 教科書体 NK-R" panose="02020400000000000000" pitchFamily="18" charset="-128"/>
                <a:ea typeface="UD デジタル 教科書体 NK-R" panose="02020400000000000000" pitchFamily="18" charset="-128"/>
              </a:rPr>
              <a:t>を作る</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pic>
        <p:nvPicPr>
          <p:cNvPr id="6148" name="Picture 4" descr="卵を割ったイラスト（白い殻）"/>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989" y="781283"/>
            <a:ext cx="2555541" cy="24277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ステーキ肉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480" y="3209047"/>
            <a:ext cx="2622134" cy="20409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いろいろな魚の切り身のイラスト | かわいいフリー素材集 いらすと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5423" y="2343066"/>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パック入りの納豆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0819" y="3972800"/>
            <a:ext cx="2288423" cy="238377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38199" y="5037221"/>
            <a:ext cx="3140677" cy="1077218"/>
          </a:xfrm>
          <a:prstGeom prst="rect">
            <a:avLst/>
          </a:prstGeom>
          <a:noFill/>
          <a:ln w="76200">
            <a:solidFill>
              <a:srgbClr val="FF0000"/>
            </a:solidFill>
            <a:prstDash val="sysDot"/>
          </a:ln>
        </p:spPr>
        <p:txBody>
          <a:bodyPr wrap="square" rtlCol="0">
            <a:spAutoFit/>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肉・魚・卵</a:t>
            </a:r>
            <a:endParaRPr kumimoji="1" lang="en-US" altLang="ja-JP" sz="3200" dirty="0" smtClean="0">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乳製品・大豆</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1346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fade">
                                      <p:cBhvr>
                                        <p:cTn id="22" dur="500"/>
                                        <p:tgtEl>
                                          <p:spTgt spid="61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500"/>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6"/>
                                        </p:tgtEl>
                                        <p:attrNameLst>
                                          <p:attrName>style.visibility</p:attrName>
                                        </p:attrNameLst>
                                      </p:cBhvr>
                                      <p:to>
                                        <p:strVal val="visible"/>
                                      </p:to>
                                    </p:set>
                                    <p:animEffect transition="in" filter="fade">
                                      <p:cBhvr>
                                        <p:cTn id="32" dur="500"/>
                                        <p:tgtEl>
                                          <p:spTgt spid="61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5290751" cy="1325563"/>
          </a:xfrm>
          <a:ln w="76200">
            <a:solidFill>
              <a:srgbClr val="FFFF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黄：</a:t>
            </a:r>
            <a:r>
              <a:rPr kumimoji="1" lang="ja-JP" altLang="en-US" dirty="0" smtClean="0">
                <a:latin typeface="UD デジタル 教科書体 NK-R" panose="02020400000000000000" pitchFamily="18" charset="-128"/>
                <a:ea typeface="UD デジタル 教科書体 NK-R" panose="02020400000000000000" pitchFamily="18" charset="-128"/>
              </a:rPr>
              <a:t>炭水化物・脂質</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200" y="3028784"/>
            <a:ext cx="6621379" cy="1142164"/>
          </a:xfrm>
        </p:spPr>
        <p:txBody>
          <a:bodyPr>
            <a:normAutofit/>
          </a:bodyPr>
          <a:lstStyle/>
          <a:p>
            <a:r>
              <a:rPr kumimoji="1" lang="ja-JP" altLang="en-US" sz="5400" dirty="0" smtClean="0">
                <a:latin typeface="UD デジタル 教科書体 NK-R" panose="02020400000000000000" pitchFamily="18" charset="-128"/>
                <a:ea typeface="UD デジタル 教科書体 NK-R" panose="02020400000000000000" pitchFamily="18" charset="-128"/>
              </a:rPr>
              <a:t>エネルギー源になる</a:t>
            </a:r>
            <a:endParaRPr kumimoji="1" lang="en-US" altLang="ja-JP" sz="5400" dirty="0" smtClean="0">
              <a:latin typeface="UD デジタル 教科書体 NK-R" panose="02020400000000000000" pitchFamily="18" charset="-128"/>
              <a:ea typeface="UD デジタル 教科書体 NK-R" panose="02020400000000000000" pitchFamily="18" charset="-128"/>
            </a:endParaRPr>
          </a:p>
        </p:txBody>
      </p:sp>
      <p:pic>
        <p:nvPicPr>
          <p:cNvPr id="8196" name="Picture 4" descr="お茶碗に入ったご飯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636" y="555458"/>
            <a:ext cx="2348164" cy="234816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パン・トースト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039" y="4074695"/>
            <a:ext cx="3052846" cy="243464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コーンフレーク・シリアルのイラスト | かわいいフリー素材集 いらすと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7706" y="2182617"/>
            <a:ext cx="3325562" cy="310940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38199" y="5037221"/>
            <a:ext cx="3140677" cy="1077218"/>
          </a:xfrm>
          <a:prstGeom prst="rect">
            <a:avLst/>
          </a:prstGeom>
          <a:noFill/>
          <a:ln w="76200">
            <a:solidFill>
              <a:srgbClr val="FFFF00"/>
            </a:solidFill>
            <a:prstDash val="sysDot"/>
          </a:ln>
        </p:spPr>
        <p:txBody>
          <a:bodyPr wrap="square" rtlCol="0">
            <a:spAutoFit/>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米・パン・麺・芋・砂糖・油</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10026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fade">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fade">
                                      <p:cBhvr>
                                        <p:cTn id="22" dur="500"/>
                                        <p:tgtEl>
                                          <p:spTgt spid="82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6043863" cy="1325563"/>
          </a:xfrm>
          <a:ln w="76200">
            <a:solidFill>
              <a:srgbClr val="00B05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緑：ビタミン・食物繊維</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200" y="2740026"/>
            <a:ext cx="7760368" cy="3067217"/>
          </a:xfrm>
        </p:spPr>
        <p:txBody>
          <a:bodyPr>
            <a:normAutofit/>
          </a:bodyPr>
          <a:lstStyle/>
          <a:p>
            <a:r>
              <a:rPr kumimoji="1" lang="ja-JP" altLang="en-US" sz="5400" dirty="0" smtClean="0">
                <a:latin typeface="UD デジタル 教科書体 NK-R" panose="02020400000000000000" pitchFamily="18" charset="-128"/>
                <a:ea typeface="UD デジタル 教科書体 NK-R" panose="02020400000000000000" pitchFamily="18" charset="-128"/>
              </a:rPr>
              <a:t>エネルギー・タンパク質の吸収を手伝う</a:t>
            </a:r>
            <a:endParaRPr kumimoji="1" lang="en-US" altLang="ja-JP" sz="5400" dirty="0" smtClean="0">
              <a:latin typeface="UD デジタル 教科書体 NK-R" panose="02020400000000000000" pitchFamily="18" charset="-128"/>
              <a:ea typeface="UD デジタル 教科書体 NK-R" panose="02020400000000000000" pitchFamily="18" charset="-128"/>
            </a:endParaRPr>
          </a:p>
          <a:p>
            <a:r>
              <a:rPr lang="ja-JP" altLang="en-US" sz="5400" dirty="0">
                <a:latin typeface="UD デジタル 教科書体 NK-R" panose="02020400000000000000" pitchFamily="18" charset="-128"/>
                <a:ea typeface="UD デジタル 教科書体 NK-R" panose="02020400000000000000" pitchFamily="18" charset="-128"/>
              </a:rPr>
              <a:t>不必要</a:t>
            </a:r>
            <a:r>
              <a:rPr lang="ja-JP" altLang="en-US" sz="5400" dirty="0" smtClean="0">
                <a:latin typeface="UD デジタル 教科書体 NK-R" panose="02020400000000000000" pitchFamily="18" charset="-128"/>
                <a:ea typeface="UD デジタル 教科書体 NK-R" panose="02020400000000000000" pitchFamily="18" charset="-128"/>
              </a:rPr>
              <a:t>なものを排除する</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pic>
        <p:nvPicPr>
          <p:cNvPr id="9218" name="Picture 2" descr="野菜のイラスト「カゴに盛られた野菜」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5385" y="1491916"/>
            <a:ext cx="2846924" cy="18535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フルーツバスケットのイラスト「カゴに盛られた果物」 | かわいい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8379" y="3718337"/>
            <a:ext cx="2555374" cy="254401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05200" y="5514855"/>
            <a:ext cx="4013184" cy="584775"/>
          </a:xfrm>
          <a:prstGeom prst="rect">
            <a:avLst/>
          </a:prstGeom>
          <a:noFill/>
          <a:ln w="76200">
            <a:solidFill>
              <a:srgbClr val="00B050"/>
            </a:solidFill>
            <a:prstDash val="sysDot"/>
          </a:ln>
        </p:spPr>
        <p:txBody>
          <a:bodyPr wrap="square" rtlCol="0">
            <a:spAutoFit/>
          </a:bodyPr>
          <a:lstStyle/>
          <a:p>
            <a:pPr algn="ctr"/>
            <a:r>
              <a:rPr kumimoji="1" lang="ja-JP" altLang="en-US" sz="3200" dirty="0" smtClean="0">
                <a:latin typeface="UD デジタル 教科書体 NK-B" panose="02020700000000000000" pitchFamily="18" charset="-128"/>
                <a:ea typeface="UD デジタル 教科書体 NK-B" panose="02020700000000000000" pitchFamily="18" charset="-128"/>
              </a:rPr>
              <a:t>野菜・果物・きのこ類</a:t>
            </a:r>
            <a:endParaRPr kumimoji="1" lang="ja-JP" altLang="en-US"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2175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fade">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fade">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表情のマーク「笑い」"/>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67726" y="847264"/>
            <a:ext cx="15240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blogger.googleusercontent.com/img/b/R29vZ2xl/AVvXsEhytU_F_HdsvaxvnZrVH5sCAsc0ODfxHQ1bO2HvYrdOMc95tpdTogLa5132iEcXclT3GOiG2C_6O1dWDpCnmUMJTJ17XGsYPQTGspZNcPAOEiE0sAk-JK6s2TREuvaysQXzJ4T7PCH2CN8/s800/study_poi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1969">
            <a:off x="460376" y="364914"/>
            <a:ext cx="3870993" cy="272043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97305" y="3781677"/>
            <a:ext cx="11438021" cy="1107996"/>
          </a:xfrm>
          <a:prstGeom prst="rect">
            <a:avLst/>
          </a:prstGeom>
          <a:noFill/>
        </p:spPr>
        <p:txBody>
          <a:bodyPr wrap="square" rtlCol="0">
            <a:spAutoFit/>
          </a:bodyPr>
          <a:lstStyle/>
          <a:p>
            <a:r>
              <a:rPr kumimoji="1" lang="ja-JP" altLang="en-US" sz="6600" u="sng" dirty="0" smtClean="0">
                <a:latin typeface="UD デジタル 教科書体 NK-B" panose="02020700000000000000" pitchFamily="18" charset="-128"/>
                <a:ea typeface="UD デジタル 教科書体 NK-B" panose="02020700000000000000" pitchFamily="18" charset="-128"/>
              </a:rPr>
              <a:t>赤・黄・緑バランスよく食べる！！</a:t>
            </a:r>
            <a:endParaRPr kumimoji="1" lang="ja-JP" altLang="en-US" sz="6600" u="sng"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3627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フローチャート: 結合子 18"/>
          <p:cNvSpPr/>
          <p:nvPr/>
        </p:nvSpPr>
        <p:spPr>
          <a:xfrm>
            <a:off x="8513642" y="1524633"/>
            <a:ext cx="2571064" cy="247116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ローチャート: 結合子 17"/>
          <p:cNvSpPr/>
          <p:nvPr/>
        </p:nvSpPr>
        <p:spPr>
          <a:xfrm>
            <a:off x="4577331" y="1506074"/>
            <a:ext cx="2767348" cy="2447923"/>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結合子 16"/>
          <p:cNvSpPr/>
          <p:nvPr/>
        </p:nvSpPr>
        <p:spPr>
          <a:xfrm>
            <a:off x="8395732" y="4073565"/>
            <a:ext cx="2485643" cy="2323285"/>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結合子 14"/>
          <p:cNvSpPr/>
          <p:nvPr/>
        </p:nvSpPr>
        <p:spPr>
          <a:xfrm>
            <a:off x="5037133" y="4085447"/>
            <a:ext cx="2571064" cy="2471166"/>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1728396" y="4012701"/>
            <a:ext cx="2485643" cy="232328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ローチャート: 結合子 2"/>
          <p:cNvSpPr/>
          <p:nvPr/>
        </p:nvSpPr>
        <p:spPr>
          <a:xfrm>
            <a:off x="991461" y="1604401"/>
            <a:ext cx="2440621" cy="2391398"/>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28609" y="180511"/>
            <a:ext cx="4600074" cy="1325563"/>
          </a:xfrm>
          <a:noFill/>
          <a:ln w="76200">
            <a:solidFill>
              <a:srgbClr val="00B0F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バランスよく！</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12290" name="Picture 2" descr="ソーセージのイラスト | かわいいフリー素材集 いらすとや"/>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29254" y="1712495"/>
            <a:ext cx="2086226" cy="2086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お茶碗に入ったご飯の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8952" y="1962064"/>
            <a:ext cx="1644145" cy="164414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サラダのイラスト | かわいいフリー素材集 いらすと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93" y="1637524"/>
            <a:ext cx="2451917" cy="2138617"/>
          </a:xfrm>
          <a:prstGeom prst="rect">
            <a:avLst/>
          </a:prstGeom>
          <a:noFill/>
          <a:extLst>
            <a:ext uri="{909E8E84-426E-40DD-AFC4-6F175D3DCCD1}">
              <a14:hiddenFill xmlns:a14="http://schemas.microsoft.com/office/drawing/2010/main">
                <a:solidFill>
                  <a:srgbClr val="FFFFFF"/>
                </a:solidFill>
              </a14:hiddenFill>
            </a:ext>
          </a:extLst>
        </p:spPr>
      </p:pic>
      <p:sp>
        <p:nvSpPr>
          <p:cNvPr id="4" name="加算 3"/>
          <p:cNvSpPr/>
          <p:nvPr/>
        </p:nvSpPr>
        <p:spPr>
          <a:xfrm>
            <a:off x="3389897" y="2306429"/>
            <a:ext cx="969396" cy="898358"/>
          </a:xfrm>
          <a:prstGeom prst="mathPlu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加算 7"/>
          <p:cNvSpPr/>
          <p:nvPr/>
        </p:nvSpPr>
        <p:spPr>
          <a:xfrm>
            <a:off x="7608197" y="2350921"/>
            <a:ext cx="969396" cy="898358"/>
          </a:xfrm>
          <a:prstGeom prst="mathPlus">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96" name="Picture 8" descr="バナナのイラスト（フルーツ） | かわいいフリー素材集 いらすとや"/>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47392" y="4038073"/>
            <a:ext cx="2202614" cy="2272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魚の切り身のイラスト（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525" y="4414123"/>
            <a:ext cx="2239384" cy="1649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玉子焼き・だし巻き卵のイラスト"/>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1639" y="4384677"/>
            <a:ext cx="2440330" cy="204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26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fade">
                                      <p:cBhvr>
                                        <p:cTn id="20" dur="500"/>
                                        <p:tgtEl>
                                          <p:spTgt spid="1229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visible"/>
                                      </p:to>
                                    </p:set>
                                    <p:animEffect transition="in" filter="fade">
                                      <p:cBhvr>
                                        <p:cTn id="33" dur="500"/>
                                        <p:tgtEl>
                                          <p:spTgt spid="1229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500"/>
                                        <p:tgtEl>
                                          <p:spTgt spid="10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500"/>
                                        <p:tgtEl>
                                          <p:spTgt spid="10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296"/>
                                        </p:tgtEl>
                                        <p:attrNameLst>
                                          <p:attrName>style.visibility</p:attrName>
                                        </p:attrNameLst>
                                      </p:cBhvr>
                                      <p:to>
                                        <p:strVal val="visible"/>
                                      </p:to>
                                    </p:set>
                                    <p:animEffect transition="in" filter="fade">
                                      <p:cBhvr>
                                        <p:cTn id="57" dur="500"/>
                                        <p:tgtEl>
                                          <p:spTgt spid="1229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P spid="15" grpId="0" animBg="1"/>
      <p:bldP spid="12" grpId="0" animBg="1"/>
      <p:bldP spid="3" grpId="0" animBg="1"/>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4648015" y="738554"/>
            <a:ext cx="5392834" cy="5783200"/>
          </a:xfrm>
          <a:prstGeom prst="rect">
            <a:avLst/>
          </a:prstGeom>
        </p:spPr>
      </p:pic>
      <p:pic>
        <p:nvPicPr>
          <p:cNvPr id="6" name="図 5"/>
          <p:cNvPicPr>
            <a:picLocks noChangeAspect="1"/>
          </p:cNvPicPr>
          <p:nvPr/>
        </p:nvPicPr>
        <p:blipFill>
          <a:blip r:embed="rId4"/>
          <a:stretch>
            <a:fillRect/>
          </a:stretch>
        </p:blipFill>
        <p:spPr>
          <a:xfrm>
            <a:off x="1606702" y="198560"/>
            <a:ext cx="2124075" cy="2152650"/>
          </a:xfrm>
          <a:prstGeom prst="rect">
            <a:avLst/>
          </a:prstGeom>
        </p:spPr>
      </p:pic>
    </p:spTree>
    <p:extLst>
      <p:ext uri="{BB962C8B-B14F-4D97-AF65-F5344CB8AC3E}">
        <p14:creationId xmlns:p14="http://schemas.microsoft.com/office/powerpoint/2010/main" val="1834119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4800600" cy="1325563"/>
          </a:xfrm>
          <a:ln w="76200">
            <a:solidFill>
              <a:srgbClr val="92D05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やってみよう！</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200" y="2611688"/>
            <a:ext cx="6091989" cy="1446964"/>
          </a:xfrm>
        </p:spPr>
        <p:txBody>
          <a:bodyPr>
            <a:normAutofit/>
          </a:bodyPr>
          <a:lstStyle/>
          <a:p>
            <a:pPr>
              <a:buFont typeface="Wingdings" panose="05000000000000000000" pitchFamily="2" charset="2"/>
              <a:buChar char="l"/>
            </a:pPr>
            <a:r>
              <a:rPr kumimoji="1" lang="ja-JP" altLang="en-US" sz="5400" dirty="0" smtClean="0">
                <a:latin typeface="UD デジタル 教科書体 NK-R" panose="02020400000000000000" pitchFamily="18" charset="-128"/>
                <a:ea typeface="UD デジタル 教科書体 NK-R" panose="02020400000000000000" pitchFamily="18" charset="-128"/>
              </a:rPr>
              <a:t>早寝早起きをする</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pic>
        <p:nvPicPr>
          <p:cNvPr id="13314" name="Picture 2" descr="起きた女の子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9933" y="2611688"/>
            <a:ext cx="3437857" cy="369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fade">
                                      <p:cBhvr>
                                        <p:cTn id="12"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467309"/>
            <a:ext cx="6509084" cy="1302586"/>
          </a:xfrm>
        </p:spPr>
        <p:txBody>
          <a:bodyPr>
            <a:normAutofit/>
          </a:bodyPr>
          <a:lstStyle/>
          <a:p>
            <a:pPr>
              <a:buFont typeface="Wingdings" panose="05000000000000000000" pitchFamily="2" charset="2"/>
              <a:buChar char="l"/>
            </a:pPr>
            <a:r>
              <a:rPr kumimoji="1" lang="ja-JP" altLang="en-US" sz="5400" dirty="0" smtClean="0">
                <a:latin typeface="UD デジタル 教科書体 NK-R" panose="02020400000000000000" pitchFamily="18" charset="-128"/>
                <a:ea typeface="UD デジタル 教科書体 NK-R" panose="02020400000000000000" pitchFamily="18" charset="-128"/>
              </a:rPr>
              <a:t>少しずつチャレンジ！</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a:spLocks noGrp="1"/>
          </p:cNvSpPr>
          <p:nvPr>
            <p:ph type="title"/>
          </p:nvPr>
        </p:nvSpPr>
        <p:spPr>
          <a:xfrm>
            <a:off x="838200" y="365125"/>
            <a:ext cx="4407568" cy="1325563"/>
          </a:xfrm>
          <a:ln w="76200">
            <a:solidFill>
              <a:srgbClr val="92D05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やってみよう！</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984" y="3591095"/>
            <a:ext cx="7443537" cy="3015967"/>
          </a:xfrm>
          <a:prstGeom prst="rect">
            <a:avLst/>
          </a:prstGeom>
        </p:spPr>
      </p:pic>
    </p:spTree>
    <p:extLst>
      <p:ext uri="{BB962C8B-B14F-4D97-AF65-F5344CB8AC3E}">
        <p14:creationId xmlns:p14="http://schemas.microsoft.com/office/powerpoint/2010/main" val="3154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595646"/>
            <a:ext cx="9589168" cy="1831975"/>
          </a:xfrm>
        </p:spPr>
        <p:txBody>
          <a:bodyPr>
            <a:normAutofit/>
          </a:bodyPr>
          <a:lstStyle/>
          <a:p>
            <a:pPr>
              <a:buFont typeface="Wingdings" panose="05000000000000000000" pitchFamily="2" charset="2"/>
              <a:buChar char="l"/>
            </a:pPr>
            <a:r>
              <a:rPr kumimoji="1" lang="ja-JP" altLang="en-US" sz="5400" dirty="0" smtClean="0">
                <a:latin typeface="UD デジタル 教科書体 NK-R" panose="02020400000000000000" pitchFamily="18" charset="-128"/>
                <a:ea typeface="UD デジタル 教科書体 NK-R" panose="02020400000000000000" pitchFamily="18" charset="-128"/>
              </a:rPr>
              <a:t>実践できるように工夫しよう！</a:t>
            </a:r>
            <a:endParaRPr kumimoji="1" lang="ja-JP" altLang="en-US" sz="5400" dirty="0">
              <a:latin typeface="UD デジタル 教科書体 NK-R" panose="02020400000000000000" pitchFamily="18" charset="-128"/>
              <a:ea typeface="UD デジタル 教科書体 NK-R" panose="02020400000000000000" pitchFamily="18" charset="-128"/>
            </a:endParaRPr>
          </a:p>
        </p:txBody>
      </p:sp>
      <p:sp>
        <p:nvSpPr>
          <p:cNvPr id="4" name="タイトル 1"/>
          <p:cNvSpPr>
            <a:spLocks noGrp="1"/>
          </p:cNvSpPr>
          <p:nvPr>
            <p:ph type="title"/>
          </p:nvPr>
        </p:nvSpPr>
        <p:spPr>
          <a:xfrm>
            <a:off x="838200" y="365125"/>
            <a:ext cx="4134853" cy="1325563"/>
          </a:xfrm>
          <a:ln w="76200">
            <a:solidFill>
              <a:srgbClr val="92D05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やってみよう！</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14338" name="Picture 2" descr="冷蔵庫の中を見る人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9414" y="3661354"/>
            <a:ext cx="2783723" cy="274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408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6520962" cy="1325563"/>
          </a:xfrm>
          <a:ln w="76200">
            <a:solidFill>
              <a:srgbClr val="FFFF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朝食って本当に必要なの？</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1189892" y="2221279"/>
            <a:ext cx="4929554" cy="3933337"/>
          </a:xfrm>
        </p:spPr>
        <p:txBody>
          <a:bodyPr>
            <a:normAutofit/>
          </a:bodyPr>
          <a:lstStyle/>
          <a:p>
            <a:r>
              <a:rPr kumimoji="1" lang="ja-JP" altLang="en-US" sz="4000" dirty="0" smtClean="0">
                <a:latin typeface="UD デジタル 教科書体 NK-R" panose="02020400000000000000" pitchFamily="18" charset="-128"/>
                <a:ea typeface="UD デジタル 教科書体 NK-R" panose="02020400000000000000" pitchFamily="18" charset="-128"/>
              </a:rPr>
              <a:t>昼には給食がある</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a:p>
            <a:r>
              <a:rPr kumimoji="1" lang="ja-JP" altLang="en-US" sz="4000" dirty="0" smtClean="0">
                <a:latin typeface="UD デジタル 教科書体 NK-R" panose="02020400000000000000" pitchFamily="18" charset="-128"/>
                <a:ea typeface="UD デジタル 教科書体 NK-R" panose="02020400000000000000" pitchFamily="18" charset="-128"/>
              </a:rPr>
              <a:t>昼と夜食べればいい</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a:p>
            <a:r>
              <a:rPr kumimoji="1" lang="ja-JP" altLang="en-US" sz="4000" dirty="0" smtClean="0">
                <a:latin typeface="UD デジタル 教科書体 NK-R" panose="02020400000000000000" pitchFamily="18" charset="-128"/>
                <a:ea typeface="UD デジタル 教科書体 NK-R" panose="02020400000000000000" pitchFamily="18" charset="-128"/>
              </a:rPr>
              <a:t>そんなにおなかすいてない</a:t>
            </a:r>
            <a:endParaRPr kumimoji="1" lang="en-US" altLang="ja-JP" sz="4000" dirty="0" smtClean="0">
              <a:latin typeface="UD デジタル 教科書体 NK-R" panose="02020400000000000000" pitchFamily="18" charset="-128"/>
              <a:ea typeface="UD デジタル 教科書体 NK-R" panose="02020400000000000000" pitchFamily="18" charset="-128"/>
            </a:endParaRPr>
          </a:p>
          <a:p>
            <a:r>
              <a:rPr lang="ja-JP" altLang="en-US" sz="4000" dirty="0">
                <a:latin typeface="UD デジタル 教科書体 NK-R" panose="02020400000000000000" pitchFamily="18" charset="-128"/>
                <a:ea typeface="UD デジタル 教科書体 NK-R" panose="02020400000000000000" pitchFamily="18" charset="-128"/>
              </a:rPr>
              <a:t>一食くらいなくて</a:t>
            </a:r>
            <a:r>
              <a:rPr lang="ja-JP" altLang="en-US" sz="4000" dirty="0" smtClean="0">
                <a:latin typeface="UD デジタル 教科書体 NK-R" panose="02020400000000000000" pitchFamily="18" charset="-128"/>
                <a:ea typeface="UD デジタル 教科書体 NK-R" panose="02020400000000000000" pitchFamily="18" charset="-128"/>
              </a:rPr>
              <a:t>も倒れない</a:t>
            </a: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pic>
        <p:nvPicPr>
          <p:cNvPr id="5" name="図 4"/>
          <p:cNvPicPr>
            <a:picLocks noChangeAspect="1"/>
          </p:cNvPicPr>
          <p:nvPr/>
        </p:nvPicPr>
        <p:blipFill>
          <a:blip r:embed="rId3"/>
          <a:stretch>
            <a:fillRect/>
          </a:stretch>
        </p:blipFill>
        <p:spPr>
          <a:xfrm>
            <a:off x="6822831" y="1690688"/>
            <a:ext cx="3810728" cy="4431079"/>
          </a:xfrm>
          <a:prstGeom prst="rect">
            <a:avLst/>
          </a:prstGeom>
        </p:spPr>
      </p:pic>
    </p:spTree>
    <p:extLst>
      <p:ext uri="{BB962C8B-B14F-4D97-AF65-F5344CB8AC3E}">
        <p14:creationId xmlns:p14="http://schemas.microsoft.com/office/powerpoint/2010/main" val="115385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給食のイラスト「男の子と女の子」 | かわいいフリー素材集 いらすとや"/>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03190" y="2296558"/>
            <a:ext cx="4015945" cy="3689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楽しそうに食事をする家族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2609" y="2456093"/>
            <a:ext cx="4714397" cy="337079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952368" y="420130"/>
            <a:ext cx="8081318" cy="1446550"/>
          </a:xfrm>
          <a:prstGeom prst="rect">
            <a:avLst/>
          </a:prstGeom>
          <a:noFill/>
        </p:spPr>
        <p:txBody>
          <a:bodyPr wrap="square" rtlCol="0">
            <a:spAutoFit/>
          </a:bodyPr>
          <a:lstStyle/>
          <a:p>
            <a:r>
              <a:rPr kumimoji="1" lang="ja-JP" altLang="en-US" sz="8800" dirty="0" smtClean="0">
                <a:latin typeface="UD デジタル 教科書体 NK-B" panose="02020700000000000000" pitchFamily="18" charset="-128"/>
                <a:ea typeface="UD デジタル 教科書体 NK-B" panose="02020700000000000000" pitchFamily="18" charset="-128"/>
              </a:rPr>
              <a:t>昼　　　　　　　　夜</a:t>
            </a:r>
            <a:endParaRPr kumimoji="1" lang="ja-JP" altLang="en-US" sz="8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753160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5843954" cy="1325563"/>
          </a:xfrm>
          <a:ln w="76200">
            <a:solidFill>
              <a:srgbClr val="FFFF00"/>
            </a:solidFill>
          </a:ln>
        </p:spPr>
        <p:txBody>
          <a:bodyPr/>
          <a:lstStyle/>
          <a:p>
            <a:pPr algn="ctr"/>
            <a:r>
              <a:rPr lang="ja-JP" altLang="en-US" dirty="0">
                <a:latin typeface="UD デジタル 教科書体 NK-R" panose="02020400000000000000" pitchFamily="18" charset="-128"/>
                <a:ea typeface="UD デジタル 教科書体 NK-R" panose="02020400000000000000" pitchFamily="18" charset="-128"/>
              </a:rPr>
              <a:t>朝食</a:t>
            </a:r>
            <a:r>
              <a:rPr kumimoji="1" lang="ja-JP" altLang="en-US" dirty="0" smtClean="0">
                <a:latin typeface="UD デジタル 教科書体 NK-R" panose="02020400000000000000" pitchFamily="18" charset="-128"/>
                <a:ea typeface="UD デジタル 教科書体 NK-R" panose="02020400000000000000" pitchFamily="18" charset="-128"/>
              </a:rPr>
              <a:t>を食べると・・・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838200" y="1825625"/>
            <a:ext cx="10515600" cy="1591343"/>
          </a:xfrm>
        </p:spPr>
        <p:txBody>
          <a:bodyPr>
            <a:normAutofit/>
          </a:bodyPr>
          <a:lstStyle/>
          <a:p>
            <a:pPr>
              <a:buFont typeface="Wingdings" panose="05000000000000000000" pitchFamily="2" charset="2"/>
              <a:buChar char="l"/>
            </a:pPr>
            <a:r>
              <a:rPr kumimoji="1" lang="ja-JP" altLang="en-US" sz="4400" dirty="0" smtClean="0">
                <a:latin typeface="UD デジタル 教科書体 NK-R" panose="02020400000000000000" pitchFamily="18" charset="-128"/>
                <a:ea typeface="UD デジタル 教科書体 NK-R" panose="02020400000000000000" pitchFamily="18" charset="-128"/>
              </a:rPr>
              <a:t>脳や体を動かすエネルギーを補給することが</a:t>
            </a:r>
            <a:r>
              <a:rPr lang="ja-JP" altLang="en-US" sz="4400" dirty="0">
                <a:latin typeface="UD デジタル 教科書体 NK-R" panose="02020400000000000000" pitchFamily="18" charset="-128"/>
                <a:ea typeface="UD デジタル 教科書体 NK-R" panose="02020400000000000000" pitchFamily="18" charset="-128"/>
              </a:rPr>
              <a:t>できる</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pic>
        <p:nvPicPr>
          <p:cNvPr id="2056" name="Picture 8" descr="授業中の学生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880" y="3416968"/>
            <a:ext cx="4617805" cy="28679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跳び箱のイラスト「男の子・体育」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532" y="3318661"/>
            <a:ext cx="2170531" cy="296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0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図表2-1-7 朝食の摂取と学力調査の平均正答率との関係"/>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2109" y="185351"/>
            <a:ext cx="9525765" cy="63157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167817" y="6488668"/>
            <a:ext cx="3299254" cy="369332"/>
          </a:xfrm>
          <a:prstGeom prst="rect">
            <a:avLst/>
          </a:prstGeom>
          <a:noFill/>
        </p:spPr>
        <p:txBody>
          <a:bodyPr wrap="square" rtlCol="0">
            <a:spAutoFit/>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農林水産省　ホームページより</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6" name="直線矢印コネクタ 5"/>
          <p:cNvCxnSpPr/>
          <p:nvPr/>
        </p:nvCxnSpPr>
        <p:spPr>
          <a:xfrm flipH="1" flipV="1">
            <a:off x="7315200" y="1087394"/>
            <a:ext cx="2415747" cy="8896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9057503" y="13766"/>
            <a:ext cx="2977978" cy="143338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9087748" y="280955"/>
            <a:ext cx="3100252" cy="954107"/>
          </a:xfrm>
          <a:prstGeom prst="rect">
            <a:avLst/>
          </a:prstGeom>
          <a:noFill/>
        </p:spPr>
        <p:txBody>
          <a:bodyPr wrap="square" rtlCol="0">
            <a:spAutoFit/>
          </a:bodyPr>
          <a:lstStyle/>
          <a:p>
            <a:r>
              <a:rPr kumimoji="1" lang="ja-JP" altLang="en-US" sz="2800" dirty="0" smtClean="0">
                <a:solidFill>
                  <a:srgbClr val="FF0000"/>
                </a:solidFill>
                <a:latin typeface="UD デジタル 教科書体 NK-B" panose="02020700000000000000" pitchFamily="18" charset="-128"/>
                <a:ea typeface="UD デジタル 教科書体 NK-B" panose="02020700000000000000" pitchFamily="18" charset="-128"/>
              </a:rPr>
              <a:t>朝食を食べている人は学力が高い！！</a:t>
            </a:r>
            <a:endParaRPr kumimoji="1" lang="ja-JP" altLang="en-US" sz="2800"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2808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5798"/>
            <a:ext cx="5289884" cy="1325563"/>
          </a:xfrm>
          <a:ln w="76200">
            <a:solidFill>
              <a:srgbClr val="FFFF0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朝食を食べると・・・</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p:cNvSpPr>
            <a:spLocks noGrp="1"/>
          </p:cNvSpPr>
          <p:nvPr>
            <p:ph idx="1"/>
          </p:nvPr>
        </p:nvSpPr>
        <p:spPr>
          <a:xfrm>
            <a:off x="990085" y="1857829"/>
            <a:ext cx="5921976" cy="1061626"/>
          </a:xfrm>
        </p:spPr>
        <p:txBody>
          <a:bodyPr>
            <a:normAutofit/>
          </a:bodyPr>
          <a:lstStyle/>
          <a:p>
            <a:pPr>
              <a:buFont typeface="Wingdings" panose="05000000000000000000" pitchFamily="2" charset="2"/>
              <a:buChar char="l"/>
            </a:pPr>
            <a:r>
              <a:rPr kumimoji="1" lang="ja-JP" altLang="en-US" sz="4400" dirty="0" smtClean="0">
                <a:latin typeface="UD デジタル 教科書体 NK-R" panose="02020400000000000000" pitchFamily="18" charset="-128"/>
                <a:ea typeface="UD デジタル 教科書体 NK-R" panose="02020400000000000000" pitchFamily="18" charset="-128"/>
              </a:rPr>
              <a:t>生活リズムを整える</a:t>
            </a:r>
            <a:endParaRPr kumimoji="1" lang="ja-JP" altLang="en-US" sz="4400" dirty="0">
              <a:latin typeface="UD デジタル 教科書体 NK-R" panose="02020400000000000000" pitchFamily="18" charset="-128"/>
              <a:ea typeface="UD デジタル 教科書体 NK-R" panose="02020400000000000000" pitchFamily="18" charset="-128"/>
            </a:endParaRPr>
          </a:p>
        </p:txBody>
      </p:sp>
      <p:pic>
        <p:nvPicPr>
          <p:cNvPr id="3074" name="Picture 2" descr="いろいろな太陽のイラスト（赤）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2192" y="277557"/>
            <a:ext cx="1527518" cy="15480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元気な女の子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968" y="2388642"/>
            <a:ext cx="3786231" cy="4137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6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71584" y="352769"/>
            <a:ext cx="1596081" cy="1325563"/>
          </a:xfrm>
          <a:ln w="76200">
            <a:solidFill>
              <a:srgbClr val="0070C0"/>
            </a:solidFill>
          </a:ln>
        </p:spPr>
        <p:txBody>
          <a:bodyPr/>
          <a:lstStyle/>
          <a:p>
            <a:pPr algn="ctr"/>
            <a:r>
              <a:rPr kumimoji="1" lang="ja-JP" altLang="en-US" dirty="0" smtClean="0">
                <a:latin typeface="UD デジタル 教科書体 NK-R" panose="02020400000000000000" pitchFamily="18" charset="-128"/>
                <a:ea typeface="UD デジタル 教科書体 NK-R" panose="02020400000000000000" pitchFamily="18" charset="-128"/>
              </a:rPr>
              <a:t>夜</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pic>
        <p:nvPicPr>
          <p:cNvPr id="3074" name="Picture 2" descr="寝ているの男性のイラスト（睡眠） | かわいいフリー素材集 いらすとや"/>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3486" y="2397210"/>
            <a:ext cx="4562968" cy="405160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8318157" y="352769"/>
            <a:ext cx="2110946" cy="1325563"/>
          </a:xfrm>
          <a:prstGeom prst="rect">
            <a:avLst/>
          </a:prstGeom>
          <a:ln w="76200">
            <a:solidFill>
              <a:srgbClr val="FFC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atin typeface="UD デジタル 教科書体 NK-R" panose="02020400000000000000" pitchFamily="18" charset="-128"/>
                <a:ea typeface="UD デジタル 教科書体 NK-R" panose="02020400000000000000" pitchFamily="18" charset="-128"/>
              </a:rPr>
              <a:t>朝・昼</a:t>
            </a:r>
            <a:endParaRPr lang="ja-JP" altLang="en-US" dirty="0">
              <a:latin typeface="UD デジタル 教科書体 NK-R" panose="02020400000000000000" pitchFamily="18" charset="-128"/>
              <a:ea typeface="UD デジタル 教科書体 NK-R" panose="02020400000000000000" pitchFamily="18" charset="-128"/>
            </a:endParaRPr>
          </a:p>
        </p:txBody>
      </p:sp>
      <p:pic>
        <p:nvPicPr>
          <p:cNvPr id="3076" name="Picture 4" descr="体育でダンスを踊る生徒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353" y="2097474"/>
            <a:ext cx="4269248" cy="385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09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noFill/>
          </a:ln>
        </p:spPr>
        <p:txBody>
          <a:bodyPr>
            <a:normAutofit/>
          </a:bodyPr>
          <a:lstStyle/>
          <a:p>
            <a:r>
              <a:rPr kumimoji="1" lang="ja-JP" altLang="en-US" sz="5400" b="1" u="sng" dirty="0" smtClean="0">
                <a:solidFill>
                  <a:schemeClr val="accent6">
                    <a:lumMod val="75000"/>
                  </a:schemeClr>
                </a:solidFill>
                <a:latin typeface="UD デジタル 教科書体 NK-R" panose="02020400000000000000" pitchFamily="18" charset="-128"/>
                <a:ea typeface="UD デジタル 教科書体 NK-R" panose="02020400000000000000" pitchFamily="18" charset="-128"/>
              </a:rPr>
              <a:t>生活リズムがくずれると・・・</a:t>
            </a:r>
            <a:endParaRPr kumimoji="1" lang="ja-JP" altLang="en-US" sz="5400" b="1" u="sng" dirty="0">
              <a:solidFill>
                <a:schemeClr val="accent6">
                  <a:lumMod val="75000"/>
                </a:schemeClr>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眠の検索結果 | かわいいフリー素材集 いらすとや"/>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1535" y="1690688"/>
            <a:ext cx="2418320" cy="2418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疲れている子供のイラスト（男の子）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545" y="2572960"/>
            <a:ext cx="3958024" cy="4221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頭痛のイラスト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9853" y="1005193"/>
            <a:ext cx="2768478" cy="3261830"/>
          </a:xfrm>
          <a:prstGeom prst="rect">
            <a:avLst/>
          </a:prstGeom>
          <a:noFill/>
          <a:extLst>
            <a:ext uri="{909E8E84-426E-40DD-AFC4-6F175D3DCCD1}">
              <a14:hiddenFill xmlns:a14="http://schemas.microsoft.com/office/drawing/2010/main">
                <a:solidFill>
                  <a:srgbClr val="FFFFFF"/>
                </a:solidFill>
              </a14:hiddenFill>
            </a:ext>
          </a:extLst>
        </p:spPr>
      </p:pic>
      <p:sp>
        <p:nvSpPr>
          <p:cNvPr id="4" name="爆発 1 3"/>
          <p:cNvSpPr/>
          <p:nvPr/>
        </p:nvSpPr>
        <p:spPr>
          <a:xfrm>
            <a:off x="838200" y="3604241"/>
            <a:ext cx="2856470" cy="1622667"/>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659474" y="4030853"/>
            <a:ext cx="1421027" cy="769441"/>
          </a:xfrm>
          <a:prstGeom prst="rect">
            <a:avLst/>
          </a:prstGeom>
          <a:noFill/>
          <a:ln>
            <a:noFill/>
          </a:ln>
        </p:spPr>
        <p:txBody>
          <a:bodyPr wrap="square" rtlCol="0">
            <a:spAutoFit/>
          </a:bodyPr>
          <a:lstStyle/>
          <a:p>
            <a:r>
              <a:rPr kumimoji="1" lang="ja-JP" altLang="en-US" sz="4400" b="1" dirty="0" smtClean="0">
                <a:latin typeface="UD デジタル 教科書体 NK-R" panose="02020400000000000000" pitchFamily="18" charset="-128"/>
                <a:ea typeface="UD デジタル 教科書体 NK-R" panose="02020400000000000000" pitchFamily="18" charset="-128"/>
              </a:rPr>
              <a:t>眠い</a:t>
            </a:r>
            <a:endParaRPr kumimoji="1" lang="ja-JP" altLang="en-US" sz="4400" b="1" dirty="0">
              <a:latin typeface="UD デジタル 教科書体 NK-R" panose="02020400000000000000" pitchFamily="18" charset="-128"/>
              <a:ea typeface="UD デジタル 教科書体 NK-R" panose="02020400000000000000" pitchFamily="18" charset="-128"/>
            </a:endParaRPr>
          </a:p>
        </p:txBody>
      </p:sp>
      <p:sp>
        <p:nvSpPr>
          <p:cNvPr id="10" name="爆発 1 9"/>
          <p:cNvSpPr/>
          <p:nvPr/>
        </p:nvSpPr>
        <p:spPr>
          <a:xfrm>
            <a:off x="4577535" y="1282043"/>
            <a:ext cx="2856470" cy="1622667"/>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163389" y="1758082"/>
            <a:ext cx="1752599" cy="769441"/>
          </a:xfrm>
          <a:prstGeom prst="rect">
            <a:avLst/>
          </a:prstGeom>
          <a:noFill/>
          <a:ln>
            <a:noFill/>
          </a:ln>
        </p:spPr>
        <p:txBody>
          <a:bodyPr wrap="square" rtlCol="0">
            <a:spAutoFit/>
          </a:bodyPr>
          <a:lstStyle/>
          <a:p>
            <a:r>
              <a:rPr lang="ja-JP" altLang="en-US" sz="4400" b="1" dirty="0">
                <a:latin typeface="UD デジタル 教科書体 NK-R" panose="02020400000000000000" pitchFamily="18" charset="-128"/>
                <a:ea typeface="UD デジタル 教科書体 NK-R" panose="02020400000000000000" pitchFamily="18" charset="-128"/>
              </a:rPr>
              <a:t>だるい</a:t>
            </a:r>
            <a:endParaRPr kumimoji="1" lang="ja-JP" altLang="en-US" sz="4400" b="1" dirty="0">
              <a:latin typeface="UD デジタル 教科書体 NK-R" panose="02020400000000000000" pitchFamily="18" charset="-128"/>
              <a:ea typeface="UD デジタル 教科書体 NK-R" panose="02020400000000000000" pitchFamily="18" charset="-128"/>
            </a:endParaRPr>
          </a:p>
        </p:txBody>
      </p:sp>
      <p:sp>
        <p:nvSpPr>
          <p:cNvPr id="11" name="爆発 1 10"/>
          <p:cNvSpPr/>
          <p:nvPr/>
        </p:nvSpPr>
        <p:spPr>
          <a:xfrm>
            <a:off x="8311978" y="3604241"/>
            <a:ext cx="2856470" cy="1622667"/>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136816" y="4030853"/>
            <a:ext cx="1491049" cy="769441"/>
          </a:xfrm>
          <a:prstGeom prst="rect">
            <a:avLst/>
          </a:prstGeom>
          <a:noFill/>
          <a:ln>
            <a:noFill/>
          </a:ln>
        </p:spPr>
        <p:txBody>
          <a:bodyPr wrap="square" rtlCol="0">
            <a:spAutoFit/>
          </a:bodyPr>
          <a:lstStyle/>
          <a:p>
            <a:r>
              <a:rPr kumimoji="1" lang="ja-JP" altLang="en-US" sz="4400" b="1" dirty="0" smtClean="0">
                <a:latin typeface="UD デジタル 教科書体 NK-R" panose="02020400000000000000" pitchFamily="18" charset="-128"/>
                <a:ea typeface="UD デジタル 教科書体 NK-R" panose="02020400000000000000" pitchFamily="18" charset="-128"/>
              </a:rPr>
              <a:t>頭痛</a:t>
            </a:r>
            <a:endParaRPr kumimoji="1" lang="ja-JP" altLang="en-US" sz="4400" b="1"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2570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0" grpId="0" animBg="1"/>
      <p:bldP spid="9" grpId="0"/>
      <p:bldP spid="11" grpId="0" animBg="1"/>
      <p:bldP spid="1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1510</Words>
  <Application>Microsoft Office PowerPoint</Application>
  <PresentationFormat>ワイド画面</PresentationFormat>
  <Paragraphs>125</Paragraphs>
  <Slides>22</Slides>
  <Notes>21</Notes>
  <HiddenSlides>1</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UD デジタル 教科書体 NK-B</vt:lpstr>
      <vt:lpstr>UD デジタル 教科書体 NK-R</vt:lpstr>
      <vt:lpstr>游ゴシック</vt:lpstr>
      <vt:lpstr>游ゴシック Light</vt:lpstr>
      <vt:lpstr>Arial</vt:lpstr>
      <vt:lpstr>Wingdings</vt:lpstr>
      <vt:lpstr>Office テーマ</vt:lpstr>
      <vt:lpstr>食育ミニ講座</vt:lpstr>
      <vt:lpstr>PowerPoint プレゼンテーション</vt:lpstr>
      <vt:lpstr>朝食って本当に必要なの？</vt:lpstr>
      <vt:lpstr>PowerPoint プレゼンテーション</vt:lpstr>
      <vt:lpstr>朝食を食べると・・・</vt:lpstr>
      <vt:lpstr>PowerPoint プレゼンテーション</vt:lpstr>
      <vt:lpstr>朝食を食べると・・・</vt:lpstr>
      <vt:lpstr>夜</vt:lpstr>
      <vt:lpstr>生活リズムがくずれると・・・</vt:lpstr>
      <vt:lpstr>朝食を食べると・・・</vt:lpstr>
      <vt:lpstr>PowerPoint プレゼンテーション</vt:lpstr>
      <vt:lpstr>PowerPoint プレゼンテーション</vt:lpstr>
      <vt:lpstr>どんなものを食べたらいいの？</vt:lpstr>
      <vt:lpstr>どんなものを食べたらいいの？</vt:lpstr>
      <vt:lpstr>赤：タンパク質</vt:lpstr>
      <vt:lpstr>黄：炭水化物・脂質</vt:lpstr>
      <vt:lpstr>緑：ビタミン・食物繊維</vt:lpstr>
      <vt:lpstr>PowerPoint プレゼンテーション</vt:lpstr>
      <vt:lpstr>バランスよく！</vt:lpstr>
      <vt:lpstr>やってみよう！</vt:lpstr>
      <vt:lpstr>やってみよう！</vt:lpstr>
      <vt:lpstr>やってみよう！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食育ミニ講座</dc:title>
  <dc:creator>KOCL0803</dc:creator>
  <cp:lastModifiedBy>KOCL0803</cp:lastModifiedBy>
  <cp:revision>47</cp:revision>
  <dcterms:created xsi:type="dcterms:W3CDTF">2024-09-13T06:17:51Z</dcterms:created>
  <dcterms:modified xsi:type="dcterms:W3CDTF">2024-09-23T08:38:09Z</dcterms:modified>
</cp:coreProperties>
</file>