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9"/>
  </p:notesMasterIdLst>
  <p:handoutMasterIdLst>
    <p:handoutMasterId r:id="rId10"/>
  </p:handoutMasterIdLst>
  <p:sldIdLst>
    <p:sldId id="377" r:id="rId2"/>
    <p:sldId id="378" r:id="rId3"/>
    <p:sldId id="379" r:id="rId4"/>
    <p:sldId id="371" r:id="rId5"/>
    <p:sldId id="375" r:id="rId6"/>
    <p:sldId id="374" r:id="rId7"/>
    <p:sldId id="380" r:id="rId8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45D636"/>
    <a:srgbClr val="37D555"/>
    <a:srgbClr val="FFCCFF"/>
    <a:srgbClr val="FF99FF"/>
    <a:srgbClr val="CCFFFF"/>
    <a:srgbClr val="FF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>
        <p:scale>
          <a:sx n="51" d="100"/>
          <a:sy n="51" d="100"/>
        </p:scale>
        <p:origin x="1720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8BA7878D-190C-4F7E-B9F2-6923394658EA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6323B0EC-2517-47AB-A96D-E39540F98B0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7421DEB5-C207-4C69-8030-8A8736D7C00A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0" tIns="48295" rIns="96590" bIns="4829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6590" tIns="48295" rIns="96590" bIns="4829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A39F10B4-1E69-494F-8DCD-A9398AD13D0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F0C6-33F1-4C89-97D0-5D6D82F3CC31}" type="datetimeFigureOut">
              <a:rPr kumimoji="1" lang="ja-JP" altLang="en-US" smtClean="0"/>
              <a:pPr/>
              <a:t>2025/5/26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087" y="0"/>
            <a:ext cx="9140133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水俣第二中学校</a:t>
            </a:r>
            <a:endParaRPr lang="en-US" altLang="ja-JP" sz="5200" dirty="0">
              <a:solidFill>
                <a:srgbClr val="002060"/>
              </a:solidFill>
              <a:effectLst>
                <a:outerShdw blurRad="38100" dist="38100" dir="2700000" sx="102000" sy="102000" algn="tl">
                  <a:srgbClr val="FFFF99">
                    <a:alpha val="43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学校経営グランドデザイン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63635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895741" y="4088636"/>
            <a:ext cx="1800200" cy="1440160"/>
          </a:xfrm>
          <a:prstGeom prst="wedgeEllipseCallout">
            <a:avLst>
              <a:gd name="adj1" fmla="val 60801"/>
              <a:gd name="adj2" fmla="val 2848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80879" y="4511969"/>
            <a:ext cx="151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とは？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767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99592" y="0"/>
            <a:ext cx="7704856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　グランドデザイン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とは学校が育てたい児童・生徒像に基づいて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『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学校のめざす方向や果たすべき役割を描いた経営全体構想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』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を示したもので、これを教職員・児童生徒・保護者を含めた地域社会と共有するため、各校の特色などをわかりやすく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1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枚の図に示したものです</a:t>
            </a: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。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63635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895741" y="4088636"/>
            <a:ext cx="1800200" cy="1440160"/>
          </a:xfrm>
          <a:prstGeom prst="wedgeEllipseCallout">
            <a:avLst>
              <a:gd name="adj1" fmla="val 60801"/>
              <a:gd name="adj2" fmla="val 2848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31840" y="4270107"/>
            <a:ext cx="1924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簡単に</a:t>
            </a:r>
            <a:endParaRPr kumimoji="1" lang="en-US" altLang="ja-JP" sz="3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言うと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99592" y="0"/>
            <a:ext cx="7704856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　</a:t>
            </a:r>
            <a:r>
              <a:rPr lang="ja-JP" altLang="en-US" sz="6600" dirty="0" smtClean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グランドデザイン</a:t>
            </a:r>
            <a:r>
              <a:rPr lang="ja-JP" altLang="en-US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とは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学校が育てたい児童・生徒像に基づいて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『</a:t>
            </a:r>
            <a:r>
              <a:rPr lang="ja-JP" altLang="en-US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学校のめざす方向や果たすべき役割を描いた経営全体構想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』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を示したもので、これを教職員・児童生徒・保護者を含めた地域社会と共有するため、各校の特色などをわかりやすく</a:t>
            </a:r>
            <a:r>
              <a:rPr lang="en-US" altLang="ja-JP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1</a:t>
            </a:r>
            <a:r>
              <a:rPr lang="ja-JP" altLang="en-US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枚の図に示した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ものです</a:t>
            </a: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。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34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087" y="0"/>
            <a:ext cx="9140133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二中ば、二中生</a:t>
            </a:r>
            <a:r>
              <a:rPr lang="ja-JP" altLang="en-US" sz="6600" dirty="0" err="1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ば</a:t>
            </a:r>
            <a:endParaRPr lang="en-US" altLang="ja-JP" sz="6600" dirty="0" smtClean="0">
              <a:solidFill>
                <a:srgbClr val="002060"/>
              </a:solidFill>
              <a:effectLst>
                <a:outerShdw blurRad="38100" dist="38100" dir="2700000" sx="102000" sy="102000" algn="tl">
                  <a:srgbClr val="FFFF99">
                    <a:alpha val="43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dirty="0" err="1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こぎゃん</a:t>
            </a: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する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63635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895741" y="4088636"/>
            <a:ext cx="1800200" cy="1440160"/>
          </a:xfrm>
          <a:prstGeom prst="wedgeEllipseCallout">
            <a:avLst>
              <a:gd name="adj1" fmla="val 60801"/>
              <a:gd name="adj2" fmla="val 2848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80879" y="4295788"/>
            <a:ext cx="1515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ちゅうこつ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95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48" name="円形吹き出し 47"/>
          <p:cNvSpPr/>
          <p:nvPr/>
        </p:nvSpPr>
        <p:spPr>
          <a:xfrm rot="2641074" flipH="1">
            <a:off x="5754488" y="2914866"/>
            <a:ext cx="689752" cy="2648917"/>
          </a:xfrm>
          <a:prstGeom prst="wedgeEllipseCallout">
            <a:avLst>
              <a:gd name="adj1" fmla="val 18274"/>
              <a:gd name="adj2" fmla="val 70604"/>
            </a:avLst>
          </a:prstGeom>
          <a:solidFill>
            <a:srgbClr val="45D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形吹き出し 46"/>
          <p:cNvSpPr/>
          <p:nvPr/>
        </p:nvSpPr>
        <p:spPr>
          <a:xfrm rot="19159402">
            <a:off x="3658054" y="2154043"/>
            <a:ext cx="691108" cy="2006394"/>
          </a:xfrm>
          <a:prstGeom prst="wedgeEllipseCallout">
            <a:avLst/>
          </a:prstGeom>
          <a:solidFill>
            <a:srgbClr val="45D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4509120"/>
            <a:ext cx="9144000" cy="153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73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7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635394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7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4941168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717032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7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矢印: 右カーブ 1">
            <a:extLst>
              <a:ext uri="{FF2B5EF4-FFF2-40B4-BE49-F238E27FC236}">
                <a16:creationId xmlns:a16="http://schemas.microsoft.com/office/drawing/2014/main" id="{B5B71B8E-45DE-4530-80A2-4427D74501A3}"/>
              </a:ext>
            </a:extLst>
          </p:cNvPr>
          <p:cNvSpPr/>
          <p:nvPr/>
        </p:nvSpPr>
        <p:spPr>
          <a:xfrm rot="10800000">
            <a:off x="7592546" y="908720"/>
            <a:ext cx="1240592" cy="5343197"/>
          </a:xfrm>
          <a:prstGeom prst="curved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右カーブ 10">
            <a:extLst>
              <a:ext uri="{FF2B5EF4-FFF2-40B4-BE49-F238E27FC236}">
                <a16:creationId xmlns:a16="http://schemas.microsoft.com/office/drawing/2014/main" id="{D6427F3B-C949-4E83-8A03-06416487558D}"/>
              </a:ext>
            </a:extLst>
          </p:cNvPr>
          <p:cNvSpPr/>
          <p:nvPr/>
        </p:nvSpPr>
        <p:spPr>
          <a:xfrm rot="10800000" flipH="1">
            <a:off x="310862" y="908720"/>
            <a:ext cx="1240591" cy="5343197"/>
          </a:xfrm>
          <a:prstGeom prst="curved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矢印: 上 3">
            <a:extLst>
              <a:ext uri="{FF2B5EF4-FFF2-40B4-BE49-F238E27FC236}">
                <a16:creationId xmlns:a16="http://schemas.microsoft.com/office/drawing/2014/main" id="{BD349C69-15C7-4B97-8F66-880346A224A0}"/>
              </a:ext>
            </a:extLst>
          </p:cNvPr>
          <p:cNvSpPr/>
          <p:nvPr/>
        </p:nvSpPr>
        <p:spPr>
          <a:xfrm>
            <a:off x="4380433" y="1277279"/>
            <a:ext cx="699252" cy="510993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グラフィックス 13" descr="茎のない花">
            <a:extLst>
              <a:ext uri="{FF2B5EF4-FFF2-40B4-BE49-F238E27FC236}">
                <a16:creationId xmlns:a16="http://schemas.microsoft.com/office/drawing/2014/main" id="{39968AED-5537-43D9-98EA-9FD0DD6A7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9691" y="-83526"/>
            <a:ext cx="4832256" cy="2799459"/>
          </a:xfrm>
          <a:prstGeom prst="rect">
            <a:avLst/>
          </a:prstGeom>
        </p:spPr>
      </p:pic>
      <p:pic>
        <p:nvPicPr>
          <p:cNvPr id="27" name="グラフィックス 26" descr="茎のない花">
            <a:extLst>
              <a:ext uri="{FF2B5EF4-FFF2-40B4-BE49-F238E27FC236}">
                <a16:creationId xmlns:a16="http://schemas.microsoft.com/office/drawing/2014/main" id="{60DF3EC8-D2B0-41DE-BA0D-D47EC7B06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1748" y="518601"/>
            <a:ext cx="2848143" cy="1704519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CDF30661-6D0C-4870-818E-1A8A04D6FC66}"/>
              </a:ext>
            </a:extLst>
          </p:cNvPr>
          <p:cNvSpPr/>
          <p:nvPr/>
        </p:nvSpPr>
        <p:spPr>
          <a:xfrm>
            <a:off x="4227320" y="1086350"/>
            <a:ext cx="1005477" cy="45727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上の 2 つの角を丸める 27">
            <a:extLst>
              <a:ext uri="{FF2B5EF4-FFF2-40B4-BE49-F238E27FC236}">
                <a16:creationId xmlns:a16="http://schemas.microsoft.com/office/drawing/2014/main" id="{63885D9D-48E9-4A99-91C9-59FADE739C61}"/>
              </a:ext>
            </a:extLst>
          </p:cNvPr>
          <p:cNvSpPr/>
          <p:nvPr/>
        </p:nvSpPr>
        <p:spPr>
          <a:xfrm>
            <a:off x="467544" y="5724804"/>
            <a:ext cx="8263706" cy="6758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涙形 31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1674300" y="4904612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涙形 32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3558562" y="5058979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涙形 33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5741073" y="461834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涙形 34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4065134" y="4154162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涙形 35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7076178" y="5244650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涙形 36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5172788" y="3748451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涙形 37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2352475" y="4112111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涙形 38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3118634" y="3210835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涙形 39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2633509" y="2126615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涙形 40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1900929" y="2981214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涙形 42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2759877" y="5445036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涙形 44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6184489" y="390271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形吹き出し 45"/>
          <p:cNvSpPr/>
          <p:nvPr/>
        </p:nvSpPr>
        <p:spPr>
          <a:xfrm rot="19088509">
            <a:off x="3257189" y="2803519"/>
            <a:ext cx="691108" cy="2857224"/>
          </a:xfrm>
          <a:prstGeom prst="wedgeEllipseCallout">
            <a:avLst/>
          </a:prstGeom>
          <a:solidFill>
            <a:srgbClr val="37D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 rot="19746186" flipH="1">
            <a:off x="3045053" y="753088"/>
            <a:ext cx="443586" cy="5328787"/>
          </a:xfrm>
          <a:prstGeom prst="downArrow">
            <a:avLst>
              <a:gd name="adj1" fmla="val 34813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下矢印 50"/>
          <p:cNvSpPr/>
          <p:nvPr/>
        </p:nvSpPr>
        <p:spPr>
          <a:xfrm rot="1831080" flipH="1">
            <a:off x="5856781" y="1036616"/>
            <a:ext cx="443586" cy="5013660"/>
          </a:xfrm>
          <a:prstGeom prst="downArrow">
            <a:avLst>
              <a:gd name="adj1" fmla="val 34813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ローチャート: 準備 51"/>
          <p:cNvSpPr/>
          <p:nvPr/>
        </p:nvSpPr>
        <p:spPr>
          <a:xfrm>
            <a:off x="4508694" y="5758404"/>
            <a:ext cx="448399" cy="601619"/>
          </a:xfrm>
          <a:prstGeom prst="flowChartPreparation">
            <a:avLst/>
          </a:prstGeom>
          <a:solidFill>
            <a:srgbClr val="FFFF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2" y="5559705"/>
            <a:ext cx="1392455" cy="1132915"/>
          </a:xfrm>
          <a:prstGeom prst="rect">
            <a:avLst/>
          </a:prstGeom>
        </p:spPr>
      </p:pic>
      <p:sp>
        <p:nvSpPr>
          <p:cNvPr id="42" name="涙形 41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6870995" y="415803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涙形 43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4063259" y="3225665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: 5 pt 11">
            <a:extLst>
              <a:ext uri="{FF2B5EF4-FFF2-40B4-BE49-F238E27FC236}">
                <a16:creationId xmlns:a16="http://schemas.microsoft.com/office/drawing/2014/main" id="{B2239547-F0E0-4A94-B661-8C9ED72968FC}"/>
              </a:ext>
            </a:extLst>
          </p:cNvPr>
          <p:cNvSpPr/>
          <p:nvPr/>
        </p:nvSpPr>
        <p:spPr>
          <a:xfrm>
            <a:off x="6280193" y="165350"/>
            <a:ext cx="1628471" cy="14503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太陽 5">
            <a:extLst>
              <a:ext uri="{FF2B5EF4-FFF2-40B4-BE49-F238E27FC236}">
                <a16:creationId xmlns:a16="http://schemas.microsoft.com/office/drawing/2014/main" id="{0446DC86-81D6-4D11-86A3-E732732D895E}"/>
              </a:ext>
            </a:extLst>
          </p:cNvPr>
          <p:cNvSpPr/>
          <p:nvPr/>
        </p:nvSpPr>
        <p:spPr>
          <a:xfrm>
            <a:off x="1187625" y="195344"/>
            <a:ext cx="1806266" cy="172906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形吹き出し 53"/>
          <p:cNvSpPr/>
          <p:nvPr/>
        </p:nvSpPr>
        <p:spPr>
          <a:xfrm>
            <a:off x="5327378" y="4720073"/>
            <a:ext cx="1800200" cy="1440160"/>
          </a:xfrm>
          <a:prstGeom prst="wedgeEllipseCallout">
            <a:avLst>
              <a:gd name="adj1" fmla="val 50549"/>
              <a:gd name="adj2" fmla="val 4246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73970" y="5116905"/>
            <a:ext cx="185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イメージ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6" name="涙形 55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5597632" y="2933251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形吹き出し 48"/>
          <p:cNvSpPr/>
          <p:nvPr/>
        </p:nvSpPr>
        <p:spPr>
          <a:xfrm rot="2355089" flipH="1">
            <a:off x="5285140" y="2047855"/>
            <a:ext cx="664088" cy="1710519"/>
          </a:xfrm>
          <a:prstGeom prst="wedgeEllipseCallout">
            <a:avLst>
              <a:gd name="adj1" fmla="val 18274"/>
              <a:gd name="adj2" fmla="val 70604"/>
            </a:avLst>
          </a:prstGeom>
          <a:solidFill>
            <a:srgbClr val="37D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涙形 56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4850915" y="2596532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涙形 57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3743041" y="238888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ローチャート: 準備 58"/>
          <p:cNvSpPr/>
          <p:nvPr/>
        </p:nvSpPr>
        <p:spPr>
          <a:xfrm>
            <a:off x="4500765" y="5766935"/>
            <a:ext cx="448399" cy="601619"/>
          </a:xfrm>
          <a:prstGeom prst="flowChartPreparation">
            <a:avLst/>
          </a:prstGeom>
          <a:solidFill>
            <a:srgbClr val="FFFF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5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" grpId="0" animBg="1"/>
      <p:bldP spid="11" grpId="0" animBg="1"/>
      <p:bldP spid="4" grpId="0" animBg="1"/>
      <p:bldP spid="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42" grpId="0" animBg="1"/>
      <p:bldP spid="44" grpId="0" animBg="1"/>
      <p:bldP spid="12" grpId="0" animBg="1"/>
      <p:bldP spid="6" grpId="0" animBg="1"/>
      <p:bldP spid="56" grpId="0" animBg="1"/>
      <p:bldP spid="49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9288" t="17101" r="19681" b="6601"/>
          <a:stretch/>
        </p:blipFill>
        <p:spPr>
          <a:xfrm>
            <a:off x="0" y="16329"/>
            <a:ext cx="9147550" cy="68416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559705"/>
            <a:ext cx="1392455" cy="1132915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5724128" y="4869160"/>
            <a:ext cx="1403450" cy="1008112"/>
          </a:xfrm>
          <a:prstGeom prst="wedgeEllipseCallout">
            <a:avLst>
              <a:gd name="adj1" fmla="val 50549"/>
              <a:gd name="adj2" fmla="val 4246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508518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補説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7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2444" t="16099" r="24006" b="16703"/>
          <a:stretch/>
        </p:blipFill>
        <p:spPr>
          <a:xfrm>
            <a:off x="-21722" y="0"/>
            <a:ext cx="9346249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679" y="404664"/>
            <a:ext cx="648072" cy="5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087" y="0"/>
            <a:ext cx="9140133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水俣第二中学校</a:t>
            </a:r>
            <a:endParaRPr lang="en-US" altLang="ja-JP" sz="5200" dirty="0">
              <a:solidFill>
                <a:srgbClr val="002060"/>
              </a:solidFill>
              <a:effectLst>
                <a:outerShdw blurRad="38100" dist="38100" dir="2700000" sx="102000" sy="102000" algn="tl">
                  <a:srgbClr val="FFFF99">
                    <a:alpha val="43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学校経営グランドデザイン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489" y="468903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123728" y="3501008"/>
            <a:ext cx="4032448" cy="1944216"/>
          </a:xfrm>
          <a:prstGeom prst="wedgeEllipseCallout">
            <a:avLst>
              <a:gd name="adj1" fmla="val 54822"/>
              <a:gd name="adj2" fmla="val 35959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3768" y="3832249"/>
            <a:ext cx="354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先生・生徒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保護者・</a:t>
            </a:r>
            <a:endParaRPr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地域、みんなでつくろう「風格ある二中」</a:t>
            </a:r>
            <a:endParaRPr kumimoji="1"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7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5467</TotalTime>
  <Words>188</Words>
  <Application>Microsoft Office PowerPoint</Application>
  <PresentationFormat>画面に合わせる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HGS創英角ﾎﾟｯﾌﾟ体</vt:lpstr>
      <vt:lpstr>HG丸ｺﾞｼｯｸM-PRO</vt:lpstr>
      <vt:lpstr>ＭＳ Ｐゴシック</vt:lpstr>
      <vt:lpstr>Arial</vt:lpstr>
      <vt:lpstr>Calibri</vt:lpstr>
      <vt:lpstr>Trebuchet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水俣市生徒会リーダー合同研修会 </dc:title>
  <dc:creator>LPC38</dc:creator>
  <cp:lastModifiedBy>KOCL0903</cp:lastModifiedBy>
  <cp:revision>325</cp:revision>
  <cp:lastPrinted>2022-08-09T03:04:19Z</cp:lastPrinted>
  <dcterms:created xsi:type="dcterms:W3CDTF">2013-12-23T03:55:33Z</dcterms:created>
  <dcterms:modified xsi:type="dcterms:W3CDTF">2025-05-26T07:21:46Z</dcterms:modified>
</cp:coreProperties>
</file>