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2" r:id="rId3"/>
    <p:sldId id="271" r:id="rId4"/>
    <p:sldId id="273" r:id="rId5"/>
    <p:sldId id="257" r:id="rId6"/>
    <p:sldId id="270" r:id="rId7"/>
    <p:sldId id="274" r:id="rId8"/>
    <p:sldId id="275"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8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D3A9C813-5A44-4F05-AAAD-C4EFE5057D18}"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03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spTree>
    <p:extLst>
      <p:ext uri="{BB962C8B-B14F-4D97-AF65-F5344CB8AC3E}">
        <p14:creationId xmlns:p14="http://schemas.microsoft.com/office/powerpoint/2010/main" val="142387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88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2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spTree>
    <p:extLst>
      <p:ext uri="{BB962C8B-B14F-4D97-AF65-F5344CB8AC3E}">
        <p14:creationId xmlns:p14="http://schemas.microsoft.com/office/powerpoint/2010/main" val="79796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78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99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74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76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spTree>
    <p:extLst>
      <p:ext uri="{BB962C8B-B14F-4D97-AF65-F5344CB8AC3E}">
        <p14:creationId xmlns:p14="http://schemas.microsoft.com/office/powerpoint/2010/main" val="415257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10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77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08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92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spTree>
    <p:extLst>
      <p:ext uri="{BB962C8B-B14F-4D97-AF65-F5344CB8AC3E}">
        <p14:creationId xmlns:p14="http://schemas.microsoft.com/office/powerpoint/2010/main" val="421016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95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EA6593-A5C6-47D8-BC1B-F4E34648CF87}" type="datetimeFigureOut">
              <a:rPr kumimoji="1" lang="ja-JP" altLang="en-US" smtClean="0"/>
              <a:t>2022/10/5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A9C813-5A44-4F05-AAAD-C4EFE5057D18}" type="slidenum">
              <a:rPr kumimoji="1" lang="ja-JP" altLang="en-US" smtClean="0"/>
              <a:t>‹#›</a:t>
            </a:fld>
            <a:endParaRPr kumimoji="1" lang="ja-JP" altLang="en-US"/>
          </a:p>
        </p:txBody>
      </p:sp>
    </p:spTree>
    <p:extLst>
      <p:ext uri="{BB962C8B-B14F-4D97-AF65-F5344CB8AC3E}">
        <p14:creationId xmlns:p14="http://schemas.microsoft.com/office/powerpoint/2010/main" val="371319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EA6593-A5C6-47D8-BC1B-F4E34648CF87}" type="datetimeFigureOut">
              <a:rPr kumimoji="1" lang="ja-JP" altLang="en-US" smtClean="0"/>
              <a:t>2022/10/5</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A9C813-5A44-4F05-AAAD-C4EFE5057D18}" type="slidenum">
              <a:rPr kumimoji="1" lang="ja-JP" altLang="en-US" smtClean="0"/>
              <a:t>‹#›</a:t>
            </a:fld>
            <a:endParaRPr kumimoji="1" lang="ja-JP" altLang="en-US"/>
          </a:p>
        </p:txBody>
      </p:sp>
    </p:spTree>
    <p:extLst>
      <p:ext uri="{BB962C8B-B14F-4D97-AF65-F5344CB8AC3E}">
        <p14:creationId xmlns:p14="http://schemas.microsoft.com/office/powerpoint/2010/main" val="29755694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mext.go.jp/a_menu/shotou/seitoshidou/1337278.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70222" y="2780142"/>
            <a:ext cx="6965368" cy="1569660"/>
          </a:xfrm>
          <a:prstGeom prst="rect">
            <a:avLst/>
          </a:prstGeom>
        </p:spPr>
        <p:txBody>
          <a:bodyPr wrap="none">
            <a:spAutoFit/>
          </a:bodyPr>
          <a:lstStyle/>
          <a:p>
            <a:r>
              <a:rPr lang="en-US" altLang="ja-JP" sz="9600" b="1" dirty="0" smtClean="0">
                <a:latin typeface="HG丸ｺﾞｼｯｸM-PRO" panose="020F0600000000000000" pitchFamily="50" charset="-128"/>
                <a:ea typeface="HG丸ｺﾞｼｯｸM-PRO" panose="020F0600000000000000" pitchFamily="50" charset="-128"/>
              </a:rPr>
              <a:t>14</a:t>
            </a:r>
            <a:r>
              <a:rPr lang="ja-JP" altLang="en-US" sz="9600" b="1" dirty="0" smtClean="0">
                <a:latin typeface="HG丸ｺﾞｼｯｸM-PRO" panose="020F0600000000000000" pitchFamily="50" charset="-128"/>
                <a:ea typeface="HG丸ｺﾞｼｯｸM-PRO" panose="020F0600000000000000" pitchFamily="50" charset="-128"/>
              </a:rPr>
              <a:t>　ヨシト</a:t>
            </a:r>
            <a:endParaRPr lang="ja-JP" altLang="en-US" sz="9600" b="1"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17418" y="1318553"/>
            <a:ext cx="9227127" cy="923330"/>
          </a:xfrm>
          <a:prstGeom prst="rect">
            <a:avLst/>
          </a:prstGeom>
        </p:spPr>
        <p:txBody>
          <a:bodyPr wrap="square">
            <a:spAutoFit/>
          </a:bodyPr>
          <a:lstStyle/>
          <a:p>
            <a:r>
              <a:rPr lang="ja-JP" altLang="en-US" sz="5400" b="1" dirty="0" smtClean="0">
                <a:latin typeface="HG丸ｺﾞｼｯｸM-PRO" panose="020F0600000000000000" pitchFamily="50" charset="-128"/>
                <a:ea typeface="HG丸ｺﾞｼｯｸM-PRO" panose="020F0600000000000000" pitchFamily="50" charset="-128"/>
              </a:rPr>
              <a:t>いじめへの公正な態度</a:t>
            </a:r>
            <a:endParaRPr lang="ja-JP" altLang="en-US" sz="5400" b="1"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616949" y="4888062"/>
            <a:ext cx="8433719" cy="830997"/>
          </a:xfrm>
          <a:prstGeom prst="rect">
            <a:avLst/>
          </a:prstGeom>
        </p:spPr>
        <p:txBody>
          <a:bodyPr wrap="none">
            <a:spAutoFit/>
          </a:bodyPr>
          <a:lstStyle/>
          <a:p>
            <a:r>
              <a:rPr lang="zh-TW" altLang="en-US" sz="4800" dirty="0" smtClean="0">
                <a:latin typeface="HG丸ｺﾞｼｯｸM-PRO" panose="020F0600000000000000" pitchFamily="50" charset="-128"/>
                <a:ea typeface="HG丸ｺﾞｼｯｸM-PRO" panose="020F0600000000000000" pitchFamily="50" charset="-128"/>
              </a:rPr>
              <a:t>（道徳教科書　</a:t>
            </a:r>
            <a:r>
              <a:rPr lang="en-US" altLang="zh-TW" sz="4800" dirty="0" smtClean="0">
                <a:latin typeface="HG丸ｺﾞｼｯｸM-PRO" panose="020F0600000000000000" pitchFamily="50" charset="-128"/>
                <a:ea typeface="HG丸ｺﾞｼｯｸM-PRO" panose="020F0600000000000000" pitchFamily="50" charset="-128"/>
              </a:rPr>
              <a:t>P.</a:t>
            </a:r>
            <a:r>
              <a:rPr lang="en-US" altLang="ja-JP" sz="4800" dirty="0" smtClean="0">
                <a:latin typeface="HG丸ｺﾞｼｯｸM-PRO" panose="020F0600000000000000" pitchFamily="50" charset="-128"/>
                <a:ea typeface="HG丸ｺﾞｼｯｸM-PRO" panose="020F0600000000000000" pitchFamily="50" charset="-128"/>
              </a:rPr>
              <a:t>74</a:t>
            </a:r>
            <a:r>
              <a:rPr lang="zh-TW" altLang="en-US" sz="4800" dirty="0" smtClean="0">
                <a:latin typeface="HG丸ｺﾞｼｯｸM-PRO" panose="020F0600000000000000" pitchFamily="50" charset="-128"/>
                <a:ea typeface="HG丸ｺﾞｼｯｸM-PRO" panose="020F0600000000000000" pitchFamily="50" charset="-128"/>
              </a:rPr>
              <a:t>～</a:t>
            </a:r>
            <a:r>
              <a:rPr lang="en-US" altLang="ja-JP" sz="4800" dirty="0" smtClean="0">
                <a:latin typeface="HG丸ｺﾞｼｯｸM-PRO" panose="020F0600000000000000" pitchFamily="50" charset="-128"/>
                <a:ea typeface="HG丸ｺﾞｼｯｸM-PRO" panose="020F0600000000000000" pitchFamily="50" charset="-128"/>
              </a:rPr>
              <a:t>77</a:t>
            </a:r>
            <a:r>
              <a:rPr lang="zh-TW" altLang="en-US" sz="4800" dirty="0" smtClean="0">
                <a:latin typeface="HG丸ｺﾞｼｯｸM-PRO" panose="020F0600000000000000" pitchFamily="50" charset="-128"/>
                <a:ea typeface="HG丸ｺﾞｼｯｸM-PRO" panose="020F0600000000000000" pitchFamily="50" charset="-128"/>
              </a:rPr>
              <a:t>）</a:t>
            </a:r>
            <a:endParaRPr lang="ja-JP" altLang="en-US" sz="4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1663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52712" y="768345"/>
            <a:ext cx="4926349" cy="707886"/>
          </a:xfrm>
          <a:prstGeom prst="rect">
            <a:avLst/>
          </a:prstGeom>
        </p:spPr>
        <p:txBody>
          <a:bodyPr wrap="none">
            <a:spAutoFit/>
          </a:bodyPr>
          <a:lstStyle/>
          <a:p>
            <a:r>
              <a:rPr lang="ja-JP" altLang="en-US" sz="4000" dirty="0">
                <a:latin typeface="UD デジタル 教科書体 NK-B" panose="02020700000000000000" pitchFamily="18" charset="-128"/>
                <a:ea typeface="UD デジタル 教科書体 NK-B" panose="02020700000000000000" pitchFamily="18" charset="-128"/>
              </a:rPr>
              <a:t>私（校長）の自己紹介</a:t>
            </a:r>
          </a:p>
        </p:txBody>
      </p:sp>
      <p:sp>
        <p:nvSpPr>
          <p:cNvPr id="3" name="正方形/長方形 2"/>
          <p:cNvSpPr/>
          <p:nvPr/>
        </p:nvSpPr>
        <p:spPr>
          <a:xfrm>
            <a:off x="1299077" y="1622854"/>
            <a:ext cx="9601200" cy="2585323"/>
          </a:xfrm>
          <a:prstGeom prst="rect">
            <a:avLst/>
          </a:prstGeom>
        </p:spPr>
        <p:txBody>
          <a:bodyPr wrap="square">
            <a:spAutoFit/>
          </a:bodyPr>
          <a:lstStyle/>
          <a:p>
            <a:r>
              <a:rPr lang="ja-JP" altLang="en-US" sz="5400" dirty="0" smtClean="0">
                <a:solidFill>
                  <a:srgbClr val="FF0000"/>
                </a:solidFill>
                <a:latin typeface="UD デジタル 教科書体 NK-B" panose="02020700000000000000" pitchFamily="18" charset="-128"/>
                <a:ea typeface="UD デジタル 教科書体 NK-B" panose="02020700000000000000" pitchFamily="18" charset="-128"/>
              </a:rPr>
              <a:t>平成２６年度</a:t>
            </a:r>
            <a:r>
              <a:rPr lang="ja-JP" altLang="en-US" sz="5400" dirty="0">
                <a:solidFill>
                  <a:srgbClr val="FF0000"/>
                </a:solidFill>
                <a:latin typeface="UD デジタル 教科書体 NK-B" panose="02020700000000000000" pitchFamily="18" charset="-128"/>
                <a:ea typeface="UD デジタル 教科書体 NK-B" panose="02020700000000000000" pitchFamily="18" charset="-128"/>
              </a:rPr>
              <a:t>、県教育庁に新設された「いじめ防止対策班」という特命</a:t>
            </a:r>
            <a:r>
              <a:rPr lang="ja-JP" altLang="en-US" sz="5400" dirty="0" smtClean="0">
                <a:solidFill>
                  <a:srgbClr val="FF0000"/>
                </a:solidFill>
                <a:latin typeface="UD デジタル 教科書体 NK-B" panose="02020700000000000000" pitchFamily="18" charset="-128"/>
                <a:ea typeface="UD デジタル 教科書体 NK-B" panose="02020700000000000000" pitchFamily="18" charset="-128"/>
              </a:rPr>
              <a:t>チームの班長（リーダー）</a:t>
            </a:r>
            <a:endParaRPr lang="ja-JP" altLang="en-US" sz="54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 name="下矢印 3"/>
          <p:cNvSpPr/>
          <p:nvPr/>
        </p:nvSpPr>
        <p:spPr>
          <a:xfrm>
            <a:off x="5697894" y="4208177"/>
            <a:ext cx="803564" cy="500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827786" y="4708743"/>
            <a:ext cx="6543779" cy="1200329"/>
          </a:xfrm>
          <a:prstGeom prst="rect">
            <a:avLst/>
          </a:prstGeom>
        </p:spPr>
        <p:txBody>
          <a:bodyPr wrap="none">
            <a:spAutoFit/>
          </a:bodyPr>
          <a:lstStyle/>
          <a:p>
            <a:r>
              <a:rPr lang="ja-JP" altLang="en-US" sz="7200" dirty="0">
                <a:solidFill>
                  <a:srgbClr val="002060"/>
                </a:solidFill>
                <a:latin typeface="UD デジタル 教科書体 NK-B" panose="02020700000000000000" pitchFamily="18" charset="-128"/>
                <a:ea typeface="UD デジタル 教科書体 NK-B" panose="02020700000000000000" pitchFamily="18" charset="-128"/>
              </a:rPr>
              <a:t>「いじめ」のプロ</a:t>
            </a:r>
          </a:p>
        </p:txBody>
      </p:sp>
    </p:spTree>
    <p:extLst>
      <p:ext uri="{BB962C8B-B14F-4D97-AF65-F5344CB8AC3E}">
        <p14:creationId xmlns:p14="http://schemas.microsoft.com/office/powerpoint/2010/main" val="428592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16181" y="1110733"/>
            <a:ext cx="9753599" cy="2422523"/>
          </a:xfrm>
          <a:prstGeom prst="rect">
            <a:avLst/>
          </a:prstGeom>
        </p:spPr>
        <p:txBody>
          <a:bodyPr wrap="square">
            <a:spAutoFit/>
          </a:bodyPr>
          <a:lstStyle/>
          <a:p>
            <a:pPr>
              <a:lnSpc>
                <a:spcPts val="9300"/>
              </a:lnSpc>
            </a:pPr>
            <a:r>
              <a:rPr lang="ja-JP" altLang="en-US" sz="6600" dirty="0" smtClean="0">
                <a:solidFill>
                  <a:srgbClr val="FF0000"/>
                </a:solidFill>
                <a:latin typeface="UD デジタル 教科書体 NK-B" panose="02020700000000000000" pitchFamily="18" charset="-128"/>
                <a:ea typeface="UD デジタル 教科書体 NK-B" panose="02020700000000000000" pitchFamily="18" charset="-128"/>
              </a:rPr>
              <a:t>「いじめ</a:t>
            </a:r>
            <a:r>
              <a:rPr lang="ja-JP" altLang="en-US" sz="6600" dirty="0">
                <a:solidFill>
                  <a:srgbClr val="FF0000"/>
                </a:solidFill>
                <a:latin typeface="UD デジタル 教科書体 NK-B" panose="02020700000000000000" pitchFamily="18" charset="-128"/>
                <a:ea typeface="UD デジタル 教科書体 NK-B" panose="02020700000000000000" pitchFamily="18" charset="-128"/>
              </a:rPr>
              <a:t>防止対策</a:t>
            </a:r>
            <a:r>
              <a:rPr lang="ja-JP" altLang="en-US" sz="6600" dirty="0" smtClean="0">
                <a:solidFill>
                  <a:srgbClr val="FF0000"/>
                </a:solidFill>
                <a:latin typeface="UD デジタル 教科書体 NK-B" panose="02020700000000000000" pitchFamily="18" charset="-128"/>
                <a:ea typeface="UD デジタル 教科書体 NK-B" panose="02020700000000000000" pitchFamily="18" charset="-128"/>
              </a:rPr>
              <a:t>推進法」</a:t>
            </a:r>
            <a:r>
              <a:rPr lang="ja-JP" altLang="en-US" sz="6600" dirty="0" smtClean="0">
                <a:latin typeface="UD デジタル 教科書体 NK-B" panose="02020700000000000000" pitchFamily="18" charset="-128"/>
                <a:ea typeface="UD デジタル 教科書体 NK-B" panose="02020700000000000000" pitchFamily="18" charset="-128"/>
              </a:rPr>
              <a:t>という法律があります。</a:t>
            </a:r>
            <a:endParaRPr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3" name="正方形/長方形 2"/>
          <p:cNvSpPr/>
          <p:nvPr/>
        </p:nvSpPr>
        <p:spPr>
          <a:xfrm>
            <a:off x="1200267" y="4117170"/>
            <a:ext cx="9985426" cy="707886"/>
          </a:xfrm>
          <a:prstGeom prst="rect">
            <a:avLst/>
          </a:prstGeom>
        </p:spPr>
        <p:txBody>
          <a:bodyPr wrap="none">
            <a:spAutoFit/>
          </a:bodyPr>
          <a:lstStyle/>
          <a:p>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どんな法律かタブレットで検索</a:t>
            </a:r>
            <a:r>
              <a:rPr lang="ja-JP" altLang="en-US" sz="4000" dirty="0" smtClean="0">
                <a:solidFill>
                  <a:srgbClr val="002060"/>
                </a:solidFill>
                <a:latin typeface="UD デジタル 教科書体 NK-B" panose="02020700000000000000" pitchFamily="18" charset="-128"/>
                <a:ea typeface="UD デジタル 教科書体 NK-B" panose="02020700000000000000" pitchFamily="18" charset="-128"/>
              </a:rPr>
              <a:t>してみましょう</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a:t>
            </a:r>
          </a:p>
        </p:txBody>
      </p:sp>
      <p:sp>
        <p:nvSpPr>
          <p:cNvPr id="4" name="動作設定ボタン: ホーム 3">
            <a:hlinkClick r:id="rId2" highlightClick="1"/>
          </p:cNvPr>
          <p:cNvSpPr/>
          <p:nvPr/>
        </p:nvSpPr>
        <p:spPr>
          <a:xfrm>
            <a:off x="9564710" y="4917134"/>
            <a:ext cx="1620983" cy="983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344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25237" y="4782234"/>
            <a:ext cx="8672945" cy="1077218"/>
          </a:xfrm>
          <a:prstGeom prst="rect">
            <a:avLst/>
          </a:prstGeom>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（いじめの禁止）</a:t>
            </a:r>
          </a:p>
          <a:p>
            <a:r>
              <a:rPr lang="ja-JP" altLang="en-US" sz="3200" dirty="0">
                <a:latin typeface="UD デジタル 教科書体 NK-R" panose="02020400000000000000" pitchFamily="18" charset="-128"/>
                <a:ea typeface="UD デジタル 教科書体 NK-R" panose="02020400000000000000" pitchFamily="18" charset="-128"/>
              </a:rPr>
              <a:t>第四条　児童等は、いじめを行ってはならない。</a:t>
            </a:r>
          </a:p>
        </p:txBody>
      </p:sp>
      <p:sp>
        <p:nvSpPr>
          <p:cNvPr id="3" name="正方形/長方形 2"/>
          <p:cNvSpPr/>
          <p:nvPr/>
        </p:nvSpPr>
        <p:spPr>
          <a:xfrm>
            <a:off x="1025237" y="930902"/>
            <a:ext cx="10321636" cy="3539430"/>
          </a:xfrm>
          <a:prstGeom prst="rect">
            <a:avLst/>
          </a:prstGeom>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（定義）</a:t>
            </a:r>
          </a:p>
          <a:p>
            <a:r>
              <a:rPr lang="ja-JP" altLang="en-US" sz="3200" dirty="0">
                <a:latin typeface="UD デジタル 教科書体 NK-R" panose="02020400000000000000" pitchFamily="18" charset="-128"/>
                <a:ea typeface="UD デジタル 教科書体 NK-R" panose="02020400000000000000" pitchFamily="18" charset="-128"/>
              </a:rPr>
              <a:t>第二条　この法律において「いじめ」とは、児童等に対して、当該児童等が在籍する学校に在籍している等当該児童等と一定の人的関係にある他の児童等が行う心理的又は物理的な影響を与える行為（インターネットを通じて行われるものを含む。）であって、当該行為の対象となった児童等が</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心身の苦痛を感じているもの</a:t>
            </a:r>
            <a:r>
              <a:rPr lang="ja-JP" altLang="en-US" sz="3200" dirty="0">
                <a:latin typeface="UD デジタル 教科書体 NK-R" panose="02020400000000000000" pitchFamily="18" charset="-128"/>
                <a:ea typeface="UD デジタル 教科書体 NK-R" panose="02020400000000000000" pitchFamily="18" charset="-128"/>
              </a:rPr>
              <a:t>をいう。</a:t>
            </a:r>
          </a:p>
        </p:txBody>
      </p:sp>
    </p:spTree>
    <p:extLst>
      <p:ext uri="{BB962C8B-B14F-4D97-AF65-F5344CB8AC3E}">
        <p14:creationId xmlns:p14="http://schemas.microsoft.com/office/powerpoint/2010/main" val="679038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60366" y="1280369"/>
            <a:ext cx="7191166" cy="2123658"/>
          </a:xfrm>
          <a:prstGeom prst="rect">
            <a:avLst/>
          </a:prstGeom>
        </p:spPr>
        <p:txBody>
          <a:bodyPr wrap="square">
            <a:spAutoFit/>
          </a:bodyPr>
          <a:lstStyle/>
          <a:p>
            <a:pPr marL="539750" indent="-539750"/>
            <a:r>
              <a:rPr lang="en-US" altLang="ja-JP" sz="6600" b="1" dirty="0" smtClean="0">
                <a:latin typeface="HG丸ｺﾞｼｯｸM-PRO" panose="020F0600000000000000" pitchFamily="50" charset="-128"/>
                <a:ea typeface="HG丸ｺﾞｼｯｸM-PRO" panose="020F0600000000000000" pitchFamily="50" charset="-128"/>
              </a:rPr>
              <a:t>Q</a:t>
            </a:r>
            <a:r>
              <a:rPr lang="ja-JP" altLang="en-US" sz="6600" b="1" dirty="0" err="1" smtClean="0">
                <a:latin typeface="HG丸ｺﾞｼｯｸM-PRO" panose="020F0600000000000000" pitchFamily="50" charset="-128"/>
                <a:ea typeface="HG丸ｺﾞｼｯｸM-PRO" panose="020F0600000000000000" pitchFamily="50" charset="-128"/>
              </a:rPr>
              <a:t>．</a:t>
            </a:r>
            <a:r>
              <a:rPr lang="ja-JP" altLang="en-US" sz="6600" b="1" dirty="0" smtClean="0">
                <a:latin typeface="HG丸ｺﾞｼｯｸM-PRO" panose="020F0600000000000000" pitchFamily="50" charset="-128"/>
                <a:ea typeface="HG丸ｺﾞｼｯｸM-PRO" panose="020F0600000000000000" pitchFamily="50" charset="-128"/>
              </a:rPr>
              <a:t>ヨシトって</a:t>
            </a:r>
            <a:endParaRPr lang="en-US" altLang="ja-JP" sz="6600" b="1" dirty="0" smtClean="0">
              <a:latin typeface="HG丸ｺﾞｼｯｸM-PRO" panose="020F0600000000000000" pitchFamily="50" charset="-128"/>
              <a:ea typeface="HG丸ｺﾞｼｯｸM-PRO" panose="020F0600000000000000" pitchFamily="50" charset="-128"/>
            </a:endParaRPr>
          </a:p>
          <a:p>
            <a:pPr marL="539750" indent="-539750"/>
            <a:r>
              <a:rPr lang="ja-JP" altLang="en-US" sz="6600" b="1" dirty="0" smtClean="0">
                <a:latin typeface="HG丸ｺﾞｼｯｸM-PRO" panose="020F0600000000000000" pitchFamily="50" charset="-128"/>
                <a:ea typeface="HG丸ｺﾞｼｯｸM-PRO" panose="020F0600000000000000" pitchFamily="50" charset="-128"/>
              </a:rPr>
              <a:t>　　　どんな子？</a:t>
            </a:r>
            <a:endParaRPr lang="ja-JP" altLang="en-US" sz="6600" b="1"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849908" y="3742042"/>
            <a:ext cx="10600040" cy="2090721"/>
          </a:xfrm>
          <a:prstGeom prst="rect">
            <a:avLst/>
          </a:prstGeom>
        </p:spPr>
      </p:pic>
      <p:sp>
        <p:nvSpPr>
          <p:cNvPr id="7" name="正方形/長方形 6"/>
          <p:cNvSpPr/>
          <p:nvPr/>
        </p:nvSpPr>
        <p:spPr>
          <a:xfrm>
            <a:off x="3589772" y="4787402"/>
            <a:ext cx="5120312" cy="707886"/>
          </a:xfrm>
          <a:prstGeom prst="rect">
            <a:avLst/>
          </a:prstGeom>
        </p:spPr>
        <p:txBody>
          <a:bodyPr wrap="none">
            <a:spAutoFit/>
          </a:bodyPr>
          <a:lstStyle/>
          <a:p>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ここに書いてください？</a:t>
            </a:r>
          </a:p>
        </p:txBody>
      </p:sp>
      <p:sp>
        <p:nvSpPr>
          <p:cNvPr id="2" name="テキスト ボックス 1"/>
          <p:cNvSpPr txBox="1"/>
          <p:nvPr/>
        </p:nvSpPr>
        <p:spPr>
          <a:xfrm>
            <a:off x="8710084" y="1052945"/>
            <a:ext cx="2318134" cy="2964873"/>
          </a:xfrm>
          <a:prstGeom prst="rect">
            <a:avLst/>
          </a:prstGeom>
          <a:noFill/>
          <a:ln>
            <a:solidFill>
              <a:schemeClr val="tx1"/>
            </a:solidFill>
          </a:ln>
        </p:spPr>
        <p:txBody>
          <a:bodyPr wrap="square" rtlCol="0">
            <a:spAutoFit/>
          </a:bodyPr>
          <a:lstStyle/>
          <a:p>
            <a:endParaRPr kumimoji="1" lang="en-US" altLang="ja-JP" dirty="0" smtClean="0"/>
          </a:p>
          <a:p>
            <a:endParaRPr kumimoji="1" lang="en-US" altLang="ja-JP" dirty="0"/>
          </a:p>
          <a:p>
            <a:endParaRPr kumimoji="1" lang="en-US" altLang="ja-JP" dirty="0" smtClean="0"/>
          </a:p>
          <a:p>
            <a:pPr algn="ctr"/>
            <a:r>
              <a:rPr kumimoji="1" lang="ja-JP" altLang="en-US" dirty="0" smtClean="0">
                <a:latin typeface="+mj-ea"/>
                <a:ea typeface="+mj-ea"/>
              </a:rPr>
              <a:t>ヨシトの画像</a:t>
            </a:r>
            <a:r>
              <a:rPr kumimoji="1" lang="en-US" altLang="ja-JP" dirty="0" smtClean="0">
                <a:latin typeface="+mj-ea"/>
                <a:ea typeface="+mj-ea"/>
              </a:rPr>
              <a:t/>
            </a:r>
            <a:br>
              <a:rPr kumimoji="1" lang="en-US" altLang="ja-JP" dirty="0" smtClean="0">
                <a:latin typeface="+mj-ea"/>
                <a:ea typeface="+mj-ea"/>
              </a:rPr>
            </a:br>
            <a:r>
              <a:rPr kumimoji="1" lang="ja-JP" altLang="en-US" dirty="0" smtClean="0">
                <a:latin typeface="+mj-ea"/>
                <a:ea typeface="+mj-ea"/>
              </a:rPr>
              <a:t>（教科書添付の</a:t>
            </a:r>
            <a:r>
              <a:rPr kumimoji="1" lang="en-US" altLang="ja-JP" dirty="0" smtClean="0">
                <a:latin typeface="+mj-ea"/>
                <a:ea typeface="+mj-ea"/>
              </a:rPr>
              <a:t>CD</a:t>
            </a:r>
            <a:r>
              <a:rPr kumimoji="1" lang="ja-JP" altLang="en-US" dirty="0" smtClean="0">
                <a:latin typeface="+mj-ea"/>
                <a:ea typeface="+mj-ea"/>
              </a:rPr>
              <a:t>の</a:t>
            </a:r>
            <a:endParaRPr kumimoji="1" lang="en-US" altLang="ja-JP" dirty="0" smtClean="0">
              <a:latin typeface="+mj-ea"/>
              <a:ea typeface="+mj-ea"/>
            </a:endParaRPr>
          </a:p>
          <a:p>
            <a:pPr algn="ctr"/>
            <a:r>
              <a:rPr kumimoji="1" lang="en-US" altLang="ja-JP" dirty="0" smtClean="0">
                <a:latin typeface="+mj-ea"/>
                <a:ea typeface="+mj-ea"/>
              </a:rPr>
              <a:t>2-14_00.jpg</a:t>
            </a:r>
            <a:r>
              <a:rPr kumimoji="1" lang="ja-JP" altLang="en-US" dirty="0" smtClean="0">
                <a:latin typeface="+mj-ea"/>
                <a:ea typeface="+mj-ea"/>
              </a:rPr>
              <a:t>）</a:t>
            </a:r>
            <a:endParaRPr kumimoji="1" lang="en-US" altLang="ja-JP" dirty="0" smtClean="0">
              <a:latin typeface="+mj-ea"/>
              <a:ea typeface="+mj-ea"/>
            </a:endParaRPr>
          </a:p>
          <a:p>
            <a:endParaRPr kumimoji="1" lang="en-US" altLang="ja-JP" dirty="0"/>
          </a:p>
          <a:p>
            <a:endParaRPr kumimoji="1" lang="en-US" altLang="ja-JP" dirty="0" smtClean="0"/>
          </a:p>
          <a:p>
            <a:endParaRPr kumimoji="1" lang="en-US" altLang="ja-JP" dirty="0" smtClean="0"/>
          </a:p>
          <a:p>
            <a:endParaRPr kumimoji="1" lang="en-US" altLang="ja-JP" dirty="0"/>
          </a:p>
        </p:txBody>
      </p:sp>
    </p:spTree>
    <p:extLst>
      <p:ext uri="{BB962C8B-B14F-4D97-AF65-F5344CB8AC3E}">
        <p14:creationId xmlns:p14="http://schemas.microsoft.com/office/powerpoint/2010/main" val="1832041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27655" y="791991"/>
            <a:ext cx="10044546" cy="3046988"/>
          </a:xfrm>
          <a:prstGeom prst="rect">
            <a:avLst/>
          </a:prstGeom>
        </p:spPr>
        <p:txBody>
          <a:bodyPr wrap="square">
            <a:spAutoFit/>
          </a:bodyPr>
          <a:lstStyle/>
          <a:p>
            <a:pPr marL="539750" indent="-539750"/>
            <a:r>
              <a:rPr lang="en-US" altLang="ja-JP" sz="4800" b="1" dirty="0" smtClean="0">
                <a:latin typeface="HG丸ｺﾞｼｯｸM-PRO" panose="020F0600000000000000" pitchFamily="50" charset="-128"/>
                <a:ea typeface="HG丸ｺﾞｼｯｸM-PRO" panose="020F0600000000000000" pitchFamily="50" charset="-128"/>
              </a:rPr>
              <a:t>Q</a:t>
            </a:r>
            <a:r>
              <a:rPr lang="ja-JP" altLang="en-US" sz="4800" b="1" dirty="0" err="1" smtClean="0">
                <a:latin typeface="HG丸ｺﾞｼｯｸM-PRO" panose="020F0600000000000000" pitchFamily="50" charset="-128"/>
                <a:ea typeface="HG丸ｺﾞｼｯｸM-PRO" panose="020F0600000000000000" pitchFamily="50" charset="-128"/>
              </a:rPr>
              <a:t>．</a:t>
            </a:r>
            <a:r>
              <a:rPr lang="ja-JP" altLang="en-US" sz="4800" b="1" dirty="0" smtClean="0">
                <a:latin typeface="HG丸ｺﾞｼｯｸM-PRO" panose="020F0600000000000000" pitchFamily="50" charset="-128"/>
                <a:ea typeface="HG丸ｺﾞｼｯｸM-PRO" panose="020F0600000000000000" pitchFamily="50" charset="-128"/>
              </a:rPr>
              <a:t>タカフミに言えなかったときの「僕」と、ヨシトにテッシュを渡したときの「僕」の違いを考えてみよう。</a:t>
            </a:r>
            <a:endParaRPr lang="ja-JP" altLang="en-US" sz="4800" b="1"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7144719" y="3649020"/>
            <a:ext cx="3914496" cy="2308324"/>
          </a:xfrm>
          <a:prstGeom prst="rect">
            <a:avLst/>
          </a:prstGeom>
          <a:noFill/>
          <a:ln>
            <a:solidFill>
              <a:schemeClr val="tx1"/>
            </a:solidFill>
          </a:ln>
        </p:spPr>
        <p:txBody>
          <a:bodyPr wrap="square" rtlCol="0">
            <a:spAutoFit/>
          </a:bodyPr>
          <a:lstStyle/>
          <a:p>
            <a:endParaRPr kumimoji="1" lang="en-US" altLang="ja-JP" dirty="0" smtClean="0"/>
          </a:p>
          <a:p>
            <a:endParaRPr kumimoji="1" lang="en-US" altLang="ja-JP" dirty="0"/>
          </a:p>
          <a:p>
            <a:endParaRPr kumimoji="1" lang="en-US" altLang="ja-JP" dirty="0" smtClean="0"/>
          </a:p>
          <a:p>
            <a:pPr algn="ctr"/>
            <a:r>
              <a:rPr kumimoji="1" lang="ja-JP" altLang="en-US" dirty="0" smtClean="0">
                <a:latin typeface="+mj-ea"/>
                <a:ea typeface="+mj-ea"/>
              </a:rPr>
              <a:t>自転車修理場面の画像</a:t>
            </a:r>
            <a:r>
              <a:rPr kumimoji="1" lang="en-US" altLang="ja-JP" dirty="0" smtClean="0">
                <a:latin typeface="+mj-ea"/>
                <a:ea typeface="+mj-ea"/>
              </a:rPr>
              <a:t/>
            </a:r>
            <a:br>
              <a:rPr kumimoji="1" lang="en-US" altLang="ja-JP" dirty="0" smtClean="0">
                <a:latin typeface="+mj-ea"/>
                <a:ea typeface="+mj-ea"/>
              </a:rPr>
            </a:br>
            <a:r>
              <a:rPr kumimoji="1" lang="ja-JP" altLang="en-US" dirty="0" smtClean="0">
                <a:latin typeface="+mj-ea"/>
                <a:ea typeface="+mj-ea"/>
              </a:rPr>
              <a:t>（教科書添付の</a:t>
            </a:r>
            <a:r>
              <a:rPr kumimoji="1" lang="en-US" altLang="ja-JP" dirty="0" smtClean="0">
                <a:latin typeface="+mj-ea"/>
                <a:ea typeface="+mj-ea"/>
              </a:rPr>
              <a:t>CD</a:t>
            </a:r>
            <a:r>
              <a:rPr kumimoji="1" lang="ja-JP" altLang="en-US" dirty="0" smtClean="0">
                <a:latin typeface="+mj-ea"/>
                <a:ea typeface="+mj-ea"/>
              </a:rPr>
              <a:t>の</a:t>
            </a:r>
            <a:endParaRPr kumimoji="1" lang="en-US" altLang="ja-JP" dirty="0" smtClean="0">
              <a:latin typeface="+mj-ea"/>
              <a:ea typeface="+mj-ea"/>
            </a:endParaRPr>
          </a:p>
          <a:p>
            <a:pPr algn="ctr"/>
            <a:r>
              <a:rPr kumimoji="1" lang="en-US" altLang="ja-JP" dirty="0">
                <a:latin typeface="+mj-ea"/>
                <a:ea typeface="+mj-ea"/>
              </a:rPr>
              <a:t>2-14_03.jpg</a:t>
            </a:r>
            <a:r>
              <a:rPr kumimoji="1" lang="ja-JP" altLang="en-US" dirty="0" smtClean="0">
                <a:latin typeface="+mj-ea"/>
                <a:ea typeface="+mj-ea"/>
              </a:rPr>
              <a:t>）</a:t>
            </a:r>
            <a:endParaRPr kumimoji="1" lang="en-US" altLang="ja-JP" dirty="0" smtClean="0">
              <a:latin typeface="+mj-ea"/>
              <a:ea typeface="+mj-ea"/>
            </a:endParaRPr>
          </a:p>
          <a:p>
            <a:endParaRPr kumimoji="1" lang="en-US" altLang="ja-JP" dirty="0"/>
          </a:p>
          <a:p>
            <a:endParaRPr kumimoji="1" lang="en-US" altLang="ja-JP" dirty="0"/>
          </a:p>
        </p:txBody>
      </p:sp>
    </p:spTree>
    <p:extLst>
      <p:ext uri="{BB962C8B-B14F-4D97-AF65-F5344CB8AC3E}">
        <p14:creationId xmlns:p14="http://schemas.microsoft.com/office/powerpoint/2010/main" val="223991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24809" y="1138444"/>
            <a:ext cx="9131026" cy="646331"/>
          </a:xfrm>
          <a:prstGeom prst="rect">
            <a:avLst/>
          </a:prstGeom>
        </p:spPr>
        <p:txBody>
          <a:bodyPr wrap="non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令和３年度の合志楓の森中の「いじめ」の件数</a:t>
            </a:r>
          </a:p>
        </p:txBody>
      </p:sp>
      <p:sp>
        <p:nvSpPr>
          <p:cNvPr id="3" name="正方形/長方形 2"/>
          <p:cNvSpPr/>
          <p:nvPr/>
        </p:nvSpPr>
        <p:spPr>
          <a:xfrm>
            <a:off x="1124809" y="2477847"/>
            <a:ext cx="9684328" cy="1862048"/>
          </a:xfrm>
          <a:prstGeom prst="rect">
            <a:avLst/>
          </a:prstGeom>
        </p:spPr>
        <p:txBody>
          <a:bodyPr wrap="square">
            <a:spAutoFit/>
          </a:bodyPr>
          <a:lstStyle/>
          <a:p>
            <a:pPr algn="ctr">
              <a:lnSpc>
                <a:spcPts val="6900"/>
              </a:lnSpc>
            </a:pPr>
            <a:r>
              <a:rPr lang="zh-TW" altLang="en-US" sz="9600" dirty="0">
                <a:solidFill>
                  <a:srgbClr val="002060"/>
                </a:solidFill>
                <a:latin typeface="UD デジタル 教科書体 NK-B" panose="02020700000000000000" pitchFamily="18" charset="-128"/>
                <a:ea typeface="UD デジタル 教科書体 NK-B" panose="02020700000000000000" pitchFamily="18" charset="-128"/>
              </a:rPr>
              <a:t>４件</a:t>
            </a:r>
          </a:p>
          <a:p>
            <a:pPr algn="ctr">
              <a:lnSpc>
                <a:spcPts val="6900"/>
              </a:lnSpc>
            </a:pPr>
            <a:r>
              <a:rPr lang="zh-TW" altLang="en-US" sz="4800" dirty="0">
                <a:solidFill>
                  <a:srgbClr val="002060"/>
                </a:solidFill>
                <a:latin typeface="UD デジタル 教科書体 NK-B" panose="02020700000000000000" pitchFamily="18" charset="-128"/>
                <a:ea typeface="UD デジタル 教科書体 NK-B" panose="02020700000000000000" pitchFamily="18" charset="-128"/>
              </a:rPr>
              <a:t>（現</a:t>
            </a:r>
            <a:r>
              <a:rPr lang="zh-TW" altLang="en-US" sz="4800" dirty="0" smtClean="0">
                <a:solidFill>
                  <a:srgbClr val="002060"/>
                </a:solidFill>
                <a:latin typeface="UD デジタル 教科書体 NK-B" panose="02020700000000000000" pitchFamily="18" charset="-128"/>
                <a:ea typeface="UD デジタル 教科書体 NK-B" panose="02020700000000000000" pitchFamily="18" charset="-128"/>
              </a:rPr>
              <a:t>２年</a:t>
            </a:r>
            <a:r>
              <a:rPr lang="ja-JP" altLang="en-US" sz="4800" dirty="0" smtClean="0">
                <a:solidFill>
                  <a:srgbClr val="002060"/>
                </a:solidFill>
                <a:latin typeface="UD デジタル 教科書体 NK-B" panose="02020700000000000000" pitchFamily="18" charset="-128"/>
                <a:ea typeface="UD デジタル 教科書体 NK-B" panose="02020700000000000000" pitchFamily="18" charset="-128"/>
              </a:rPr>
              <a:t>生：</a:t>
            </a:r>
            <a:r>
              <a:rPr lang="zh-TW" altLang="en-US" sz="4800" dirty="0" smtClean="0">
                <a:solidFill>
                  <a:srgbClr val="002060"/>
                </a:solidFill>
                <a:latin typeface="UD デジタル 教科書体 NK-B" panose="02020700000000000000" pitchFamily="18" charset="-128"/>
                <a:ea typeface="UD デジタル 教科書体 NK-B" panose="02020700000000000000" pitchFamily="18" charset="-128"/>
              </a:rPr>
              <a:t>３件 </a:t>
            </a:r>
            <a:r>
              <a:rPr lang="ja-JP" altLang="en-US" sz="4800" dirty="0" smtClean="0">
                <a:solidFill>
                  <a:srgbClr val="002060"/>
                </a:solidFill>
                <a:latin typeface="UD デジタル 教科書体 NK-B" panose="02020700000000000000" pitchFamily="18" charset="-128"/>
                <a:ea typeface="UD デジタル 教科書体 NK-B" panose="02020700000000000000" pitchFamily="18" charset="-128"/>
              </a:rPr>
              <a:t>・ </a:t>
            </a:r>
            <a:r>
              <a:rPr lang="zh-TW" altLang="en-US" sz="4800" dirty="0" smtClean="0">
                <a:solidFill>
                  <a:srgbClr val="002060"/>
                </a:solidFill>
                <a:latin typeface="UD デジタル 教科書体 NK-B" panose="02020700000000000000" pitchFamily="18" charset="-128"/>
                <a:ea typeface="UD デジタル 教科書体 NK-B" panose="02020700000000000000" pitchFamily="18" charset="-128"/>
              </a:rPr>
              <a:t>現３年</a:t>
            </a:r>
            <a:r>
              <a:rPr lang="ja-JP" altLang="en-US" sz="4800" dirty="0" smtClean="0">
                <a:solidFill>
                  <a:srgbClr val="002060"/>
                </a:solidFill>
                <a:latin typeface="UD デジタル 教科書体 NK-B" panose="02020700000000000000" pitchFamily="18" charset="-128"/>
                <a:ea typeface="UD デジタル 教科書体 NK-B" panose="02020700000000000000" pitchFamily="18" charset="-128"/>
              </a:rPr>
              <a:t>生：</a:t>
            </a:r>
            <a:r>
              <a:rPr lang="zh-TW" altLang="en-US" sz="4800" dirty="0" smtClean="0">
                <a:solidFill>
                  <a:srgbClr val="002060"/>
                </a:solidFill>
                <a:latin typeface="UD デジタル 教科書体 NK-B" panose="02020700000000000000" pitchFamily="18" charset="-128"/>
                <a:ea typeface="UD デジタル 教科書体 NK-B" panose="02020700000000000000" pitchFamily="18" charset="-128"/>
              </a:rPr>
              <a:t>１件</a:t>
            </a:r>
            <a:r>
              <a:rPr lang="zh-TW" altLang="en-US" sz="4800" dirty="0">
                <a:solidFill>
                  <a:srgbClr val="002060"/>
                </a:solidFill>
                <a:latin typeface="UD デジタル 教科書体 NK-B" panose="02020700000000000000" pitchFamily="18" charset="-128"/>
                <a:ea typeface="UD デジタル 教科書体 NK-B" panose="02020700000000000000" pitchFamily="18" charset="-128"/>
              </a:rPr>
              <a:t>）</a:t>
            </a:r>
            <a:endParaRPr lang="ja-JP" altLang="en-US" sz="4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2945130" y="4478969"/>
            <a:ext cx="6955750" cy="1107996"/>
          </a:xfrm>
          <a:prstGeom prst="rect">
            <a:avLst/>
          </a:prstGeom>
        </p:spPr>
        <p:txBody>
          <a:bodyPr wrap="none">
            <a:spAutoFit/>
          </a:bodyPr>
          <a:lstStyle/>
          <a:p>
            <a:r>
              <a:rPr lang="ja-JP" altLang="en-US" sz="6600" dirty="0">
                <a:solidFill>
                  <a:srgbClr val="FF0000"/>
                </a:solidFill>
                <a:latin typeface="HGS創英角ﾎﾟｯﾌﾟ体" panose="040B0A00000000000000" pitchFamily="50" charset="-128"/>
                <a:ea typeface="HGS創英角ﾎﾟｯﾌﾟ体" panose="040B0A00000000000000" pitchFamily="50" charset="-128"/>
              </a:rPr>
              <a:t>これって本当！？</a:t>
            </a:r>
          </a:p>
        </p:txBody>
      </p:sp>
    </p:spTree>
    <p:extLst>
      <p:ext uri="{BB962C8B-B14F-4D97-AF65-F5344CB8AC3E}">
        <p14:creationId xmlns:p14="http://schemas.microsoft.com/office/powerpoint/2010/main" val="115605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72408" y="1697092"/>
            <a:ext cx="10620215" cy="1938992"/>
          </a:xfrm>
          <a:prstGeom prst="rect">
            <a:avLst/>
          </a:prstGeom>
        </p:spPr>
        <p:txBody>
          <a:bodyPr wrap="none">
            <a:spAutoFit/>
          </a:bodyPr>
          <a:lstStyle/>
          <a:p>
            <a:r>
              <a:rPr lang="ja-JP" altLang="en-US" sz="6000" dirty="0" smtClean="0">
                <a:latin typeface="UD デジタル 教科書体 NK-B" panose="02020700000000000000" pitchFamily="18" charset="-128"/>
                <a:ea typeface="UD デジタル 教科書体 NK-B" panose="02020700000000000000" pitchFamily="18" charset="-128"/>
              </a:rPr>
              <a:t>合志</a:t>
            </a:r>
            <a:r>
              <a:rPr lang="ja-JP" altLang="en-US" sz="6000" dirty="0">
                <a:latin typeface="UD デジタル 教科書体 NK-B" panose="02020700000000000000" pitchFamily="18" charset="-128"/>
                <a:ea typeface="UD デジタル 教科書体 NK-B" panose="02020700000000000000" pitchFamily="18" charset="-128"/>
              </a:rPr>
              <a:t>楓の森中</a:t>
            </a:r>
            <a:r>
              <a:rPr lang="ja-JP" altLang="en-US" sz="6000" dirty="0" smtClean="0">
                <a:latin typeface="UD デジタル 教科書体 NK-B" panose="02020700000000000000" pitchFamily="18" charset="-128"/>
                <a:ea typeface="UD デジタル 教科書体 NK-B" panose="02020700000000000000" pitchFamily="18" charset="-128"/>
              </a:rPr>
              <a:t>の</a:t>
            </a:r>
            <a:endParaRPr lang="en-US" altLang="ja-JP" sz="6000" dirty="0" smtClean="0">
              <a:latin typeface="UD デジタル 教科書体 NK-B" panose="02020700000000000000" pitchFamily="18" charset="-128"/>
              <a:ea typeface="UD デジタル 教科書体 NK-B" panose="02020700000000000000" pitchFamily="18" charset="-128"/>
            </a:endParaRPr>
          </a:p>
          <a:p>
            <a:r>
              <a:rPr lang="ja-JP" altLang="en-US" sz="6000" dirty="0" smtClean="0">
                <a:latin typeface="UD デジタル 教科書体 NK-B" panose="02020700000000000000" pitchFamily="18" charset="-128"/>
                <a:ea typeface="UD デジタル 教科書体 NK-B" panose="02020700000000000000" pitchFamily="18" charset="-128"/>
              </a:rPr>
              <a:t>「</a:t>
            </a:r>
            <a:r>
              <a:rPr lang="ja-JP" altLang="en-US" sz="6000" dirty="0">
                <a:latin typeface="UD デジタル 教科書体 NK-B" panose="02020700000000000000" pitchFamily="18" charset="-128"/>
                <a:ea typeface="UD デジタル 教科書体 NK-B" panose="02020700000000000000" pitchFamily="18" charset="-128"/>
              </a:rPr>
              <a:t>いじめ」の</a:t>
            </a:r>
            <a:r>
              <a:rPr lang="ja-JP" altLang="en-US" sz="6000" dirty="0" smtClean="0">
                <a:latin typeface="UD デジタル 教科書体 NK-B" panose="02020700000000000000" pitchFamily="18" charset="-128"/>
                <a:ea typeface="UD デジタル 教科書体 NK-B" panose="02020700000000000000" pitchFamily="18" charset="-128"/>
              </a:rPr>
              <a:t>件数を増やしたい！！</a:t>
            </a:r>
            <a:endParaRPr lang="ja-JP" altLang="en-US" sz="6000" dirty="0">
              <a:latin typeface="UD デジタル 教科書体 NK-B" panose="02020700000000000000" pitchFamily="18" charset="-128"/>
              <a:ea typeface="UD デジタル 教科書体 NK-B" panose="02020700000000000000" pitchFamily="18" charset="-128"/>
            </a:endParaRPr>
          </a:p>
        </p:txBody>
      </p:sp>
      <p:sp>
        <p:nvSpPr>
          <p:cNvPr id="3" name="正方形/長方形 2"/>
          <p:cNvSpPr/>
          <p:nvPr/>
        </p:nvSpPr>
        <p:spPr>
          <a:xfrm>
            <a:off x="6282516" y="1715735"/>
            <a:ext cx="5012911" cy="1015663"/>
          </a:xfrm>
          <a:prstGeom prst="rect">
            <a:avLst/>
          </a:prstGeom>
        </p:spPr>
        <p:txBody>
          <a:bodyPr wrap="none">
            <a:spAutoFit/>
          </a:bodyPr>
          <a:lstStyle/>
          <a:p>
            <a:r>
              <a:rPr lang="ja-JP" altLang="en-US" sz="6000" dirty="0">
                <a:solidFill>
                  <a:srgbClr val="FF0000"/>
                </a:solidFill>
                <a:latin typeface="UD デジタル 教科書体 NK-B" panose="02020700000000000000" pitchFamily="18" charset="-128"/>
                <a:ea typeface="UD デジタル 教科書体 NK-B" panose="02020700000000000000" pitchFamily="18" charset="-128"/>
              </a:rPr>
              <a:t>（                ）</a:t>
            </a:r>
            <a:endParaRPr lang="ja-JP" altLang="en-US" sz="6000" dirty="0">
              <a:solidFill>
                <a:srgbClr val="FF0000"/>
              </a:solidFill>
            </a:endParaRPr>
          </a:p>
        </p:txBody>
      </p:sp>
      <p:sp>
        <p:nvSpPr>
          <p:cNvPr id="4" name="正方形/長方形 3"/>
          <p:cNvSpPr/>
          <p:nvPr/>
        </p:nvSpPr>
        <p:spPr>
          <a:xfrm>
            <a:off x="836839" y="939921"/>
            <a:ext cx="5723042" cy="646331"/>
          </a:xfrm>
          <a:prstGeom prst="rect">
            <a:avLst/>
          </a:prstGeom>
        </p:spPr>
        <p:txBody>
          <a:bodyPr wrap="non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「いじめ」のプロとして</a:t>
            </a:r>
            <a:r>
              <a:rPr lang="ja-JP" altLang="en-US" sz="3600" dirty="0" smtClean="0">
                <a:latin typeface="UD デジタル 教科書体 NK-R" panose="02020400000000000000" pitchFamily="18" charset="-128"/>
                <a:ea typeface="UD デジタル 教科書体 NK-R" panose="02020400000000000000" pitchFamily="18" charset="-128"/>
              </a:rPr>
              <a:t>は</a:t>
            </a:r>
            <a:r>
              <a:rPr lang="en-US" altLang="ja-JP" sz="3600" dirty="0" smtClean="0">
                <a:latin typeface="UD デジタル 教科書体 NK-R" panose="02020400000000000000" pitchFamily="18" charset="-128"/>
                <a:ea typeface="UD デジタル 教科書体 NK-R" panose="02020400000000000000" pitchFamily="18" charset="-128"/>
              </a:rPr>
              <a:t>‥‥</a:t>
            </a:r>
            <a:endParaRPr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p:cNvSpPr/>
          <p:nvPr/>
        </p:nvSpPr>
        <p:spPr>
          <a:xfrm>
            <a:off x="1136073" y="3881688"/>
            <a:ext cx="10159354" cy="1855508"/>
          </a:xfrm>
          <a:prstGeom prst="rect">
            <a:avLst/>
          </a:prstGeom>
        </p:spPr>
        <p:txBody>
          <a:bodyPr wrap="square">
            <a:spAutoFit/>
          </a:bodyPr>
          <a:lstStyle/>
          <a:p>
            <a:pPr>
              <a:lnSpc>
                <a:spcPct val="150000"/>
              </a:lnSpc>
            </a:pPr>
            <a:r>
              <a:rPr lang="ja-JP" altLang="en-US" sz="4000" dirty="0" smtClean="0">
                <a:solidFill>
                  <a:srgbClr val="FF0000"/>
                </a:solidFill>
                <a:latin typeface="UD デジタル 教科書体 N-B" panose="02020700000000000000" pitchFamily="17" charset="-128"/>
                <a:ea typeface="UD デジタル 教科書体 N-B" panose="02020700000000000000" pitchFamily="17" charset="-128"/>
              </a:rPr>
              <a:t>気が付いた</a:t>
            </a: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en-US" sz="4000" dirty="0" smtClean="0">
                <a:solidFill>
                  <a:srgbClr val="FF0000"/>
                </a:solidFill>
                <a:latin typeface="UD デジタル 教科書体 N-B" panose="02020700000000000000" pitchFamily="17" charset="-128"/>
                <a:ea typeface="UD デジタル 教科書体 N-B" panose="02020700000000000000" pitchFamily="17" charset="-128"/>
              </a:rPr>
              <a:t>見逃さなかった　話し合った</a:t>
            </a:r>
            <a:endParaRPr lang="ja-JP" altLang="en-US" sz="4000" dirty="0">
              <a:solidFill>
                <a:srgbClr val="FF0000"/>
              </a:solidFill>
              <a:latin typeface="UD デジタル 教科書体 N-B" panose="02020700000000000000" pitchFamily="17" charset="-128"/>
              <a:ea typeface="UD デジタル 教科書体 N-B" panose="02020700000000000000" pitchFamily="17" charset="-128"/>
            </a:endParaRPr>
          </a:p>
          <a:p>
            <a:pPr>
              <a:lnSpc>
                <a:spcPct val="150000"/>
              </a:lnSpc>
            </a:pP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止めさせた　</a:t>
            </a:r>
            <a:r>
              <a:rPr lang="ja-JP" altLang="en-US" sz="4000" dirty="0" smtClean="0">
                <a:solidFill>
                  <a:srgbClr val="FF0000"/>
                </a:solidFill>
                <a:latin typeface="UD デジタル 教科書体 N-B" panose="02020700000000000000" pitchFamily="17" charset="-128"/>
                <a:ea typeface="UD デジタル 教科書体 N-B" panose="02020700000000000000" pitchFamily="17" charset="-128"/>
              </a:rPr>
              <a:t>注意した　解決</a:t>
            </a: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した　</a:t>
            </a:r>
            <a:r>
              <a:rPr lang="ja-JP" altLang="en-US" sz="4000" dirty="0" smtClean="0">
                <a:solidFill>
                  <a:srgbClr val="FF0000"/>
                </a:solidFill>
                <a:latin typeface="UD デジタル 教科書体 N-B" panose="02020700000000000000" pitchFamily="17" charset="-128"/>
                <a:ea typeface="UD デジタル 教科書体 N-B" panose="02020700000000000000" pitchFamily="17" charset="-128"/>
              </a:rPr>
              <a:t>など</a:t>
            </a:r>
            <a:endParaRPr lang="ja-JP" altLang="en-US" sz="4000" dirty="0">
              <a:solidFill>
                <a:srgbClr val="FF0000"/>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8147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71063" y="977637"/>
            <a:ext cx="5844870" cy="707886"/>
          </a:xfrm>
          <a:prstGeom prst="rect">
            <a:avLst/>
          </a:prstGeom>
        </p:spPr>
        <p:txBody>
          <a:bodyPr wrap="none">
            <a:spAutoFit/>
          </a:bodyPr>
          <a:lstStyle/>
          <a:p>
            <a:r>
              <a:rPr lang="ja-JP" altLang="en-US" sz="4000" b="1" dirty="0" smtClean="0">
                <a:latin typeface="HG丸ｺﾞｼｯｸM-PRO" panose="020F0600000000000000" pitchFamily="50" charset="-128"/>
                <a:ea typeface="HG丸ｺﾞｼｯｸM-PRO" panose="020F0600000000000000" pitchFamily="50" charset="-128"/>
              </a:rPr>
              <a:t>（想像してみましょう）</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351172" y="1796359"/>
            <a:ext cx="9649337" cy="2312171"/>
          </a:xfrm>
          <a:prstGeom prst="rect">
            <a:avLst/>
          </a:prstGeom>
        </p:spPr>
        <p:txBody>
          <a:bodyPr wrap="square">
            <a:spAutoFit/>
          </a:bodyPr>
          <a:lstStyle/>
          <a:p>
            <a:pPr marL="539750" indent="-539750">
              <a:lnSpc>
                <a:spcPts val="6000"/>
              </a:lnSpc>
            </a:pPr>
            <a:r>
              <a:rPr lang="en-US" altLang="ja-JP" sz="4800" b="1" dirty="0" smtClean="0">
                <a:latin typeface="HG丸ｺﾞｼｯｸM-PRO" panose="020F0600000000000000" pitchFamily="50" charset="-128"/>
                <a:ea typeface="HG丸ｺﾞｼｯｸM-PRO" panose="020F0600000000000000" pitchFamily="50" charset="-128"/>
              </a:rPr>
              <a:t>Q</a:t>
            </a:r>
            <a:r>
              <a:rPr lang="ja-JP" altLang="en-US" sz="4800" b="1" dirty="0" err="1" smtClean="0">
                <a:latin typeface="HG丸ｺﾞｼｯｸM-PRO" panose="020F0600000000000000" pitchFamily="50" charset="-128"/>
                <a:ea typeface="HG丸ｺﾞｼｯｸM-PRO" panose="020F0600000000000000" pitchFamily="50" charset="-128"/>
              </a:rPr>
              <a:t>．</a:t>
            </a:r>
            <a:r>
              <a:rPr lang="ja-JP" altLang="en-US" sz="4800" b="1" dirty="0" smtClean="0">
                <a:latin typeface="HG丸ｺﾞｼｯｸM-PRO" panose="020F0600000000000000" pitchFamily="50" charset="-128"/>
                <a:ea typeface="HG丸ｺﾞｼｯｸM-PRO" panose="020F0600000000000000" pitchFamily="50" charset="-128"/>
              </a:rPr>
              <a:t>もし、クラスや部活動等の中で、いじめの雰囲気を感じたら、あなたはどうする？</a:t>
            </a:r>
            <a:endParaRPr lang="en-US" altLang="ja-JP" sz="4800" b="1" dirty="0" smtClean="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1058605" y="4453541"/>
            <a:ext cx="5957328" cy="1531623"/>
          </a:xfrm>
          <a:prstGeom prst="rect">
            <a:avLst/>
          </a:prstGeom>
        </p:spPr>
      </p:pic>
      <p:sp>
        <p:nvSpPr>
          <p:cNvPr id="6" name="正方形/長方形 5"/>
          <p:cNvSpPr/>
          <p:nvPr/>
        </p:nvSpPr>
        <p:spPr>
          <a:xfrm>
            <a:off x="1533342" y="5277278"/>
            <a:ext cx="5120312" cy="707886"/>
          </a:xfrm>
          <a:prstGeom prst="rect">
            <a:avLst/>
          </a:prstGeom>
        </p:spPr>
        <p:txBody>
          <a:bodyPr wrap="none">
            <a:spAutoFit/>
          </a:bodyPr>
          <a:lstStyle/>
          <a:p>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ここに書いてください？</a:t>
            </a:r>
          </a:p>
        </p:txBody>
      </p:sp>
      <p:sp>
        <p:nvSpPr>
          <p:cNvPr id="7" name="テキスト ボックス 6"/>
          <p:cNvSpPr txBox="1"/>
          <p:nvPr/>
        </p:nvSpPr>
        <p:spPr>
          <a:xfrm>
            <a:off x="7702658" y="3859077"/>
            <a:ext cx="3702508" cy="2308324"/>
          </a:xfrm>
          <a:prstGeom prst="rect">
            <a:avLst/>
          </a:prstGeom>
          <a:noFill/>
          <a:ln>
            <a:solidFill>
              <a:schemeClr val="tx1"/>
            </a:solidFill>
          </a:ln>
        </p:spPr>
        <p:txBody>
          <a:bodyPr wrap="square" rtlCol="0">
            <a:spAutoFit/>
          </a:bodyPr>
          <a:lstStyle/>
          <a:p>
            <a:endParaRPr kumimoji="1" lang="en-US" altLang="ja-JP" dirty="0" smtClean="0"/>
          </a:p>
          <a:p>
            <a:endParaRPr kumimoji="1" lang="en-US" altLang="ja-JP" dirty="0"/>
          </a:p>
          <a:p>
            <a:endParaRPr kumimoji="1" lang="en-US" altLang="ja-JP" dirty="0" smtClean="0"/>
          </a:p>
          <a:p>
            <a:pPr algn="ctr"/>
            <a:r>
              <a:rPr kumimoji="1" lang="ja-JP" altLang="en-US" dirty="0" smtClean="0">
                <a:latin typeface="+mj-ea"/>
                <a:ea typeface="+mj-ea"/>
              </a:rPr>
              <a:t>いじめ雰囲気の教室の画像</a:t>
            </a:r>
            <a:r>
              <a:rPr kumimoji="1" lang="en-US" altLang="ja-JP" dirty="0" smtClean="0">
                <a:latin typeface="+mj-ea"/>
                <a:ea typeface="+mj-ea"/>
              </a:rPr>
              <a:t/>
            </a:r>
            <a:br>
              <a:rPr kumimoji="1" lang="en-US" altLang="ja-JP" dirty="0" smtClean="0">
                <a:latin typeface="+mj-ea"/>
                <a:ea typeface="+mj-ea"/>
              </a:rPr>
            </a:br>
            <a:r>
              <a:rPr kumimoji="1" lang="ja-JP" altLang="en-US" dirty="0" smtClean="0">
                <a:latin typeface="+mj-ea"/>
                <a:ea typeface="+mj-ea"/>
              </a:rPr>
              <a:t>（教科書添付の</a:t>
            </a:r>
            <a:r>
              <a:rPr kumimoji="1" lang="en-US" altLang="ja-JP" dirty="0" smtClean="0">
                <a:latin typeface="+mj-ea"/>
                <a:ea typeface="+mj-ea"/>
              </a:rPr>
              <a:t>CD</a:t>
            </a:r>
            <a:r>
              <a:rPr kumimoji="1" lang="ja-JP" altLang="en-US" dirty="0" smtClean="0">
                <a:latin typeface="+mj-ea"/>
                <a:ea typeface="+mj-ea"/>
              </a:rPr>
              <a:t>の</a:t>
            </a:r>
            <a:endParaRPr kumimoji="1" lang="en-US" altLang="ja-JP" dirty="0" smtClean="0">
              <a:latin typeface="+mj-ea"/>
              <a:ea typeface="+mj-ea"/>
            </a:endParaRPr>
          </a:p>
          <a:p>
            <a:pPr algn="ctr"/>
            <a:r>
              <a:rPr kumimoji="1" lang="en-US" altLang="ja-JP" dirty="0">
                <a:latin typeface="+mj-ea"/>
                <a:ea typeface="+mj-ea"/>
              </a:rPr>
              <a:t>2-14_01.jpg</a:t>
            </a:r>
            <a:r>
              <a:rPr kumimoji="1" lang="ja-JP" altLang="en-US" dirty="0" smtClean="0">
                <a:latin typeface="+mj-ea"/>
                <a:ea typeface="+mj-ea"/>
              </a:rPr>
              <a:t>）</a:t>
            </a:r>
            <a:endParaRPr kumimoji="1" lang="en-US" altLang="ja-JP" dirty="0" smtClean="0">
              <a:latin typeface="+mj-ea"/>
              <a:ea typeface="+mj-ea"/>
            </a:endParaRPr>
          </a:p>
          <a:p>
            <a:endParaRPr kumimoji="1" lang="en-US" altLang="ja-JP" dirty="0"/>
          </a:p>
          <a:p>
            <a:endParaRPr kumimoji="1" lang="en-US" altLang="ja-JP" dirty="0"/>
          </a:p>
        </p:txBody>
      </p:sp>
    </p:spTree>
    <p:extLst>
      <p:ext uri="{BB962C8B-B14F-4D97-AF65-F5344CB8AC3E}">
        <p14:creationId xmlns:p14="http://schemas.microsoft.com/office/powerpoint/2010/main" val="2902759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313</TotalTime>
  <Words>366</Words>
  <Application>Microsoft Office PowerPoint</Application>
  <PresentationFormat>ワイド画面</PresentationFormat>
  <Paragraphs>46</Paragraphs>
  <Slides>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HGS創英角ﾎﾟｯﾌﾟ体</vt:lpstr>
      <vt:lpstr>HG丸ｺﾞｼｯｸM-PRO</vt:lpstr>
      <vt:lpstr>ＭＳ Ｐゴシック</vt:lpstr>
      <vt:lpstr>ＭＳ Ｐ明朝</vt:lpstr>
      <vt:lpstr>UD デジタル 教科書体 N-B</vt:lpstr>
      <vt:lpstr>UD デジタル 教科書体 NK-B</vt:lpstr>
      <vt:lpstr>UD デジタル 教科書体 NK-R</vt:lpstr>
      <vt:lpstr>Arial</vt:lpstr>
      <vt:lpstr>Garamond</vt:lpstr>
      <vt:lpstr>オーガニック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合志市教育委員会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渕上 佳宏</dc:creator>
  <cp:lastModifiedBy>渕上 佳宏</cp:lastModifiedBy>
  <cp:revision>25</cp:revision>
  <dcterms:created xsi:type="dcterms:W3CDTF">2022-02-01T23:40:27Z</dcterms:created>
  <dcterms:modified xsi:type="dcterms:W3CDTF">2022-10-05T02:02:19Z</dcterms:modified>
</cp:coreProperties>
</file>