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slides/slide5.xml" ContentType="application/vnd.openxmlformats-officedocument.presentationml.slide+xml"/>
  <Override PartName="/ppt/presentation.xml" ContentType="application/vnd.openxmlformats-officedocument.presentationml.presentation.main+xml"/>
  <Override PartName="/ppt/slides/slide4.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customXml/itemProps2.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9"/>
  </p:notesMasterIdLst>
  <p:sldIdLst>
    <p:sldId id="256" r:id="rId4"/>
    <p:sldId id="260" r:id="rId5"/>
    <p:sldId id="257" r:id="rId6"/>
    <p:sldId id="258" r:id="rId7"/>
    <p:sldId id="259" r:id="rId8"/>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980" autoAdjust="0"/>
  </p:normalViewPr>
  <p:slideViewPr>
    <p:cSldViewPr snapToGrid="0">
      <p:cViewPr varScale="1">
        <p:scale>
          <a:sx n="69" d="100"/>
          <a:sy n="69" d="100"/>
        </p:scale>
        <p:origin x="7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tableStyles" Target="tableStyles.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notesMaster" Target="notesMasters/notesMaster1.xml"/><Relationship Id="rId14"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64BA87-9F08-449C-BD1B-C0184ED6D2DA}" type="datetimeFigureOut">
              <a:rPr kumimoji="1" lang="ja-JP" altLang="en-US" smtClean="0"/>
              <a:t>2023/8/23</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B771DB-EBCF-43A7-AA44-CB615DCB2226}" type="slidenum">
              <a:rPr kumimoji="1" lang="ja-JP" altLang="en-US" smtClean="0"/>
              <a:t>‹#›</a:t>
            </a:fld>
            <a:endParaRPr kumimoji="1" lang="ja-JP" altLang="en-US"/>
          </a:p>
        </p:txBody>
      </p:sp>
    </p:spTree>
    <p:extLst>
      <p:ext uri="{BB962C8B-B14F-4D97-AF65-F5344CB8AC3E}">
        <p14:creationId xmlns:p14="http://schemas.microsoft.com/office/powerpoint/2010/main" val="198865055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a:latin typeface="HGPｺﾞｼｯｸE" panose="020B0900000000000000" pitchFamily="50" charset="-128"/>
                <a:ea typeface="HGPｺﾞｼｯｸE" panose="020B0900000000000000" pitchFamily="50" charset="-128"/>
              </a:rPr>
              <a:t>ら：僕たちの班は高齢者との関わり方について調べました。</a:t>
            </a:r>
            <a:endParaRPr kumimoji="1" lang="en-US" altLang="ja-JP" sz="1200">
              <a:latin typeface="HGPｺﾞｼｯｸE" panose="020B0900000000000000" pitchFamily="50" charset="-128"/>
              <a:ea typeface="HGPｺﾞｼｯｸE" panose="020B0900000000000000" pitchFamily="50" charset="-128"/>
            </a:endParaRPr>
          </a:p>
          <a:p>
            <a:r>
              <a:rPr kumimoji="1" lang="ja-JP" altLang="en-US" sz="1200">
                <a:latin typeface="HGPｺﾞｼｯｸE" panose="020B0900000000000000" pitchFamily="50" charset="-128"/>
                <a:ea typeface="HGPｺﾞｼｯｸE" panose="020B0900000000000000" pitchFamily="50" charset="-128"/>
              </a:rPr>
              <a:t>ふ：このグラフのように天草にはたくさんの高齢者がいます。</a:t>
            </a:r>
            <a:endParaRPr kumimoji="1" lang="en-US" altLang="ja-JP" sz="1200">
              <a:latin typeface="HGPｺﾞｼｯｸE" panose="020B0900000000000000" pitchFamily="50" charset="-128"/>
              <a:ea typeface="HGPｺﾞｼｯｸE" panose="020B0900000000000000" pitchFamily="50" charset="-128"/>
            </a:endParaRPr>
          </a:p>
          <a:p>
            <a:r>
              <a:rPr kumimoji="1" lang="ja-JP" altLang="en-US" sz="1200">
                <a:latin typeface="HGPｺﾞｼｯｸE" panose="020B0900000000000000" pitchFamily="50" charset="-128"/>
                <a:ea typeface="HGPｺﾞｼｯｸE" panose="020B0900000000000000" pitchFamily="50" charset="-128"/>
              </a:rPr>
              <a:t>　　なので、僕たちは高齢者との関わり方を調べ、同じ目線で優しく接することが大切だと思いました。</a:t>
            </a:r>
            <a:endParaRPr kumimoji="1" lang="en-US" altLang="ja-JP" sz="1200">
              <a:latin typeface="HGPｺﾞｼｯｸE" panose="020B0900000000000000" pitchFamily="50" charset="-128"/>
              <a:ea typeface="HGPｺﾞｼｯｸE" panose="020B0900000000000000" pitchFamily="50" charset="-128"/>
            </a:endParaRPr>
          </a:p>
          <a:p>
            <a:r>
              <a:rPr kumimoji="1" lang="ja-JP" altLang="en-US" sz="1200">
                <a:latin typeface="HGPｺﾞｼｯｸE" panose="020B0900000000000000" pitchFamily="50" charset="-128"/>
                <a:ea typeface="HGPｺﾞｼｯｸE" panose="020B0900000000000000" pitchFamily="50" charset="-128"/>
              </a:rPr>
              <a:t>ら：そして、自然災害などの時高齢者は素早く逃げることができません。</a:t>
            </a:r>
          </a:p>
          <a:p>
            <a:r>
              <a:rPr kumimoji="1" lang="ja-JP" altLang="en-US" sz="1200">
                <a:latin typeface="HGPｺﾞｼｯｸE" panose="020B0900000000000000" pitchFamily="50" charset="-128"/>
                <a:ea typeface="HGPｺﾞｼｯｸE" panose="020B0900000000000000" pitchFamily="50" charset="-128"/>
              </a:rPr>
              <a:t>　　なので、高齢者を優先して避難させることが大切だと思います。</a:t>
            </a:r>
            <a:endParaRPr kumimoji="1" lang="en-US" altLang="ja-JP" sz="1200">
              <a:latin typeface="HGPｺﾞｼｯｸE" panose="020B0900000000000000" pitchFamily="50" charset="-128"/>
              <a:ea typeface="HGPｺﾞｼｯｸE" panose="020B0900000000000000" pitchFamily="50" charset="-128"/>
            </a:endParaRPr>
          </a:p>
          <a:p>
            <a:r>
              <a:rPr kumimoji="1" lang="ja-JP" altLang="en-US" sz="1200">
                <a:latin typeface="HGPｺﾞｼｯｸE" panose="020B0900000000000000" pitchFamily="50" charset="-128"/>
                <a:ea typeface="HGPｺﾞｼｯｸE" panose="020B0900000000000000" pitchFamily="50" charset="-128"/>
              </a:rPr>
              <a:t>ふ：高齢者は階段などを降りることが大変です。</a:t>
            </a:r>
            <a:endParaRPr kumimoji="1" lang="en-US" altLang="ja-JP" sz="1200">
              <a:latin typeface="HGPｺﾞｼｯｸE" panose="020B0900000000000000" pitchFamily="50" charset="-128"/>
              <a:ea typeface="HGPｺﾞｼｯｸE" panose="020B0900000000000000" pitchFamily="50" charset="-128"/>
            </a:endParaRPr>
          </a:p>
          <a:p>
            <a:r>
              <a:rPr kumimoji="1" lang="ja-JP" altLang="en-US" sz="1200">
                <a:latin typeface="HGPｺﾞｼｯｸE" panose="020B0900000000000000" pitchFamily="50" charset="-128"/>
                <a:ea typeface="HGPｺﾞｼｯｸE" panose="020B0900000000000000" pitchFamily="50" charset="-128"/>
              </a:rPr>
              <a:t>　　なので、高齢者の部屋を１階につくることが大切だと考えました。</a:t>
            </a:r>
            <a:endParaRPr kumimoji="1" lang="en-US" altLang="ja-JP" sz="1200">
              <a:latin typeface="HGPｺﾞｼｯｸE" panose="020B0900000000000000" pitchFamily="50" charset="-128"/>
              <a:ea typeface="HGPｺﾞｼｯｸE" panose="020B0900000000000000" pitchFamily="50" charset="-128"/>
            </a:endParaRPr>
          </a:p>
        </p:txBody>
      </p:sp>
      <p:sp>
        <p:nvSpPr>
          <p:cNvPr id="4" name="スライド番号プレースホルダー 3"/>
          <p:cNvSpPr>
            <a:spLocks noGrp="1"/>
          </p:cNvSpPr>
          <p:nvPr>
            <p:ph type="sldNum" sz="quarter" idx="5"/>
          </p:nvPr>
        </p:nvSpPr>
        <p:spPr/>
        <p:txBody>
          <a:bodyPr/>
          <a:lstStyle/>
          <a:p>
            <a:fld id="{047EBA17-30FC-404A-B346-3C8D1DB08AEA}" type="slidenum">
              <a:rPr kumimoji="1" lang="ja-JP" altLang="en-US" smtClean="0"/>
              <a:t>2</a:t>
            </a:fld>
            <a:endParaRPr kumimoji="1" lang="ja-JP" altLang="en-US"/>
          </a:p>
        </p:txBody>
      </p:sp>
    </p:spTree>
    <p:extLst>
      <p:ext uri="{BB962C8B-B14F-4D97-AF65-F5344CB8AC3E}">
        <p14:creationId xmlns:p14="http://schemas.microsoft.com/office/powerpoint/2010/main" val="2912515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御所浦で多い自然災害について説明します。</a:t>
            </a:r>
            <a:endParaRPr kumimoji="1" lang="en-US" altLang="ja-JP"/>
          </a:p>
          <a:p>
            <a:r>
              <a:rPr kumimoji="1" lang="en-US" altLang="ja-JP"/>
              <a:t>1</a:t>
            </a:r>
            <a:r>
              <a:rPr kumimoji="1" lang="ja-JP" altLang="en-US"/>
              <a:t>つは、土砂災害です。資料一を見てください。　赤色で塗られているところは御所浦町全体で土砂災害に注意した方がいい場所です。</a:t>
            </a:r>
            <a:endParaRPr kumimoji="1" lang="en-US" altLang="ja-JP"/>
          </a:p>
          <a:p>
            <a:r>
              <a:rPr kumimoji="1" lang="ja-JP" altLang="en-US"/>
              <a:t>２０２２年に起きた豪雨では今まで見たことないくらい御所浦も雨が降りました。</a:t>
            </a:r>
            <a:endParaRPr kumimoji="1" lang="en-US" altLang="ja-JP"/>
          </a:p>
          <a:p>
            <a:endParaRPr kumimoji="1" lang="en-US" altLang="ja-JP"/>
          </a:p>
        </p:txBody>
      </p:sp>
      <p:sp>
        <p:nvSpPr>
          <p:cNvPr id="4" name="スライド番号プレースホルダー 3"/>
          <p:cNvSpPr>
            <a:spLocks noGrp="1"/>
          </p:cNvSpPr>
          <p:nvPr>
            <p:ph type="sldNum" sz="quarter" idx="5"/>
          </p:nvPr>
        </p:nvSpPr>
        <p:spPr/>
        <p:txBody>
          <a:bodyPr/>
          <a:lstStyle/>
          <a:p>
            <a:fld id="{56244D8A-F8C0-484D-B9AB-758F514DA6B2}" type="slidenum">
              <a:rPr kumimoji="1" lang="ja-JP" altLang="en-US" smtClean="0"/>
              <a:t>4</a:t>
            </a:fld>
            <a:endParaRPr kumimoji="1" lang="ja-JP" altLang="en-US"/>
          </a:p>
        </p:txBody>
      </p:sp>
    </p:spTree>
    <p:extLst>
      <p:ext uri="{BB962C8B-B14F-4D97-AF65-F5344CB8AC3E}">
        <p14:creationId xmlns:p14="http://schemas.microsoft.com/office/powerpoint/2010/main" val="3589563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6636EDDC-A7C9-43DC-957E-DAA56A134B84}" type="datetimeFigureOut">
              <a:rPr kumimoji="1" lang="ja-JP" altLang="en-US" smtClean="0"/>
              <a:t>2023/8/23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CA245D6-3680-4CDC-9100-BE0FBD9E1C34}" type="slidenum">
              <a:rPr kumimoji="1" lang="ja-JP" altLang="en-US" smtClean="0"/>
              <a:t>‹#›</a:t>
            </a:fld>
            <a:endParaRPr kumimoji="1" lang="ja-JP" altLang="en-US"/>
          </a:p>
        </p:txBody>
      </p:sp>
    </p:spTree>
    <p:extLst>
      <p:ext uri="{BB962C8B-B14F-4D97-AF65-F5344CB8AC3E}">
        <p14:creationId xmlns:p14="http://schemas.microsoft.com/office/powerpoint/2010/main" val="3092176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636EDDC-A7C9-43DC-957E-DAA56A134B84}" type="datetimeFigureOut">
              <a:rPr kumimoji="1" lang="ja-JP" altLang="en-US" smtClean="0"/>
              <a:t>2023/8/23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CA245D6-3680-4CDC-9100-BE0FBD9E1C34}" type="slidenum">
              <a:rPr kumimoji="1" lang="ja-JP" altLang="en-US" smtClean="0"/>
              <a:t>‹#›</a:t>
            </a:fld>
            <a:endParaRPr kumimoji="1" lang="ja-JP" altLang="en-US"/>
          </a:p>
        </p:txBody>
      </p:sp>
    </p:spTree>
    <p:extLst>
      <p:ext uri="{BB962C8B-B14F-4D97-AF65-F5344CB8AC3E}">
        <p14:creationId xmlns:p14="http://schemas.microsoft.com/office/powerpoint/2010/main" val="1634967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636EDDC-A7C9-43DC-957E-DAA56A134B84}" type="datetimeFigureOut">
              <a:rPr kumimoji="1" lang="ja-JP" altLang="en-US" smtClean="0"/>
              <a:t>2023/8/23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CA245D6-3680-4CDC-9100-BE0FBD9E1C34}" type="slidenum">
              <a:rPr kumimoji="1" lang="ja-JP" altLang="en-US" smtClean="0"/>
              <a:t>‹#›</a:t>
            </a:fld>
            <a:endParaRPr kumimoji="1" lang="ja-JP" altLang="en-US"/>
          </a:p>
        </p:txBody>
      </p:sp>
    </p:spTree>
    <p:extLst>
      <p:ext uri="{BB962C8B-B14F-4D97-AF65-F5344CB8AC3E}">
        <p14:creationId xmlns:p14="http://schemas.microsoft.com/office/powerpoint/2010/main" val="1749243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636EDDC-A7C9-43DC-957E-DAA56A134B84}" type="datetimeFigureOut">
              <a:rPr kumimoji="1" lang="ja-JP" altLang="en-US" smtClean="0"/>
              <a:t>2023/8/23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CA245D6-3680-4CDC-9100-BE0FBD9E1C34}" type="slidenum">
              <a:rPr kumimoji="1" lang="ja-JP" altLang="en-US" smtClean="0"/>
              <a:t>‹#›</a:t>
            </a:fld>
            <a:endParaRPr kumimoji="1" lang="ja-JP" altLang="en-US"/>
          </a:p>
        </p:txBody>
      </p:sp>
    </p:spTree>
    <p:extLst>
      <p:ext uri="{BB962C8B-B14F-4D97-AF65-F5344CB8AC3E}">
        <p14:creationId xmlns:p14="http://schemas.microsoft.com/office/powerpoint/2010/main" val="3368409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636EDDC-A7C9-43DC-957E-DAA56A134B84}" type="datetimeFigureOut">
              <a:rPr kumimoji="1" lang="ja-JP" altLang="en-US" smtClean="0"/>
              <a:t>2023/8/23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2CA245D6-3680-4CDC-9100-BE0FBD9E1C34}" type="slidenum">
              <a:rPr kumimoji="1" lang="ja-JP" altLang="en-US" smtClean="0"/>
              <a:t>‹#›</a:t>
            </a:fld>
            <a:endParaRPr kumimoji="1" lang="ja-JP" altLang="en-US"/>
          </a:p>
        </p:txBody>
      </p:sp>
    </p:spTree>
    <p:extLst>
      <p:ext uri="{BB962C8B-B14F-4D97-AF65-F5344CB8AC3E}">
        <p14:creationId xmlns:p14="http://schemas.microsoft.com/office/powerpoint/2010/main" val="1349570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6636EDDC-A7C9-43DC-957E-DAA56A134B84}" type="datetimeFigureOut">
              <a:rPr kumimoji="1" lang="ja-JP" altLang="en-US" smtClean="0"/>
              <a:t>2023/8/23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CA245D6-3680-4CDC-9100-BE0FBD9E1C34}" type="slidenum">
              <a:rPr kumimoji="1" lang="ja-JP" altLang="en-US" smtClean="0"/>
              <a:t>‹#›</a:t>
            </a:fld>
            <a:endParaRPr kumimoji="1" lang="ja-JP" altLang="en-US"/>
          </a:p>
        </p:txBody>
      </p:sp>
    </p:spTree>
    <p:extLst>
      <p:ext uri="{BB962C8B-B14F-4D97-AF65-F5344CB8AC3E}">
        <p14:creationId xmlns:p14="http://schemas.microsoft.com/office/powerpoint/2010/main" val="4147517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6636EDDC-A7C9-43DC-957E-DAA56A134B84}" type="datetimeFigureOut">
              <a:rPr kumimoji="1" lang="ja-JP" altLang="en-US" smtClean="0"/>
              <a:t>2023/8/23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2CA245D6-3680-4CDC-9100-BE0FBD9E1C34}" type="slidenum">
              <a:rPr kumimoji="1" lang="ja-JP" altLang="en-US" smtClean="0"/>
              <a:t>‹#›</a:t>
            </a:fld>
            <a:endParaRPr kumimoji="1" lang="ja-JP" altLang="en-US"/>
          </a:p>
        </p:txBody>
      </p:sp>
    </p:spTree>
    <p:extLst>
      <p:ext uri="{BB962C8B-B14F-4D97-AF65-F5344CB8AC3E}">
        <p14:creationId xmlns:p14="http://schemas.microsoft.com/office/powerpoint/2010/main" val="3625773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6636EDDC-A7C9-43DC-957E-DAA56A134B84}" type="datetimeFigureOut">
              <a:rPr kumimoji="1" lang="ja-JP" altLang="en-US" smtClean="0"/>
              <a:t>2023/8/23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2CA245D6-3680-4CDC-9100-BE0FBD9E1C34}" type="slidenum">
              <a:rPr kumimoji="1" lang="ja-JP" altLang="en-US" smtClean="0"/>
              <a:t>‹#›</a:t>
            </a:fld>
            <a:endParaRPr kumimoji="1" lang="ja-JP" altLang="en-US"/>
          </a:p>
        </p:txBody>
      </p:sp>
    </p:spTree>
    <p:extLst>
      <p:ext uri="{BB962C8B-B14F-4D97-AF65-F5344CB8AC3E}">
        <p14:creationId xmlns:p14="http://schemas.microsoft.com/office/powerpoint/2010/main" val="2748100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636EDDC-A7C9-43DC-957E-DAA56A134B84}" type="datetimeFigureOut">
              <a:rPr kumimoji="1" lang="ja-JP" altLang="en-US" smtClean="0"/>
              <a:t>2023/8/23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2CA245D6-3680-4CDC-9100-BE0FBD9E1C34}" type="slidenum">
              <a:rPr kumimoji="1" lang="ja-JP" altLang="en-US" smtClean="0"/>
              <a:t>‹#›</a:t>
            </a:fld>
            <a:endParaRPr kumimoji="1" lang="ja-JP" altLang="en-US"/>
          </a:p>
        </p:txBody>
      </p:sp>
    </p:spTree>
    <p:extLst>
      <p:ext uri="{BB962C8B-B14F-4D97-AF65-F5344CB8AC3E}">
        <p14:creationId xmlns:p14="http://schemas.microsoft.com/office/powerpoint/2010/main" val="4132946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636EDDC-A7C9-43DC-957E-DAA56A134B84}" type="datetimeFigureOut">
              <a:rPr kumimoji="1" lang="ja-JP" altLang="en-US" smtClean="0"/>
              <a:t>2023/8/23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CA245D6-3680-4CDC-9100-BE0FBD9E1C34}" type="slidenum">
              <a:rPr kumimoji="1" lang="ja-JP" altLang="en-US" smtClean="0"/>
              <a:t>‹#›</a:t>
            </a:fld>
            <a:endParaRPr kumimoji="1" lang="ja-JP" altLang="en-US"/>
          </a:p>
        </p:txBody>
      </p:sp>
    </p:spTree>
    <p:extLst>
      <p:ext uri="{BB962C8B-B14F-4D97-AF65-F5344CB8AC3E}">
        <p14:creationId xmlns:p14="http://schemas.microsoft.com/office/powerpoint/2010/main" val="2459844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636EDDC-A7C9-43DC-957E-DAA56A134B84}" type="datetimeFigureOut">
              <a:rPr kumimoji="1" lang="ja-JP" altLang="en-US" smtClean="0"/>
              <a:t>2023/8/23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2CA245D6-3680-4CDC-9100-BE0FBD9E1C34}" type="slidenum">
              <a:rPr kumimoji="1" lang="ja-JP" altLang="en-US" smtClean="0"/>
              <a:t>‹#›</a:t>
            </a:fld>
            <a:endParaRPr kumimoji="1" lang="ja-JP" altLang="en-US"/>
          </a:p>
        </p:txBody>
      </p:sp>
    </p:spTree>
    <p:extLst>
      <p:ext uri="{BB962C8B-B14F-4D97-AF65-F5344CB8AC3E}">
        <p14:creationId xmlns:p14="http://schemas.microsoft.com/office/powerpoint/2010/main" val="3042423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36EDDC-A7C9-43DC-957E-DAA56A134B84}" type="datetimeFigureOut">
              <a:rPr kumimoji="1" lang="ja-JP" altLang="en-US" smtClean="0"/>
              <a:t>2023/8/23</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A245D6-3680-4CDC-9100-BE0FBD9E1C34}" type="slidenum">
              <a:rPr kumimoji="1" lang="ja-JP" altLang="en-US" smtClean="0"/>
              <a:t>‹#›</a:t>
            </a:fld>
            <a:endParaRPr kumimoji="1" lang="ja-JP" altLang="en-US"/>
          </a:p>
        </p:txBody>
      </p:sp>
    </p:spTree>
    <p:extLst>
      <p:ext uri="{BB962C8B-B14F-4D97-AF65-F5344CB8AC3E}">
        <p14:creationId xmlns:p14="http://schemas.microsoft.com/office/powerpoint/2010/main" val="4146291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2.xml"/><Relationship Id="rId7" Type="http://schemas.openxmlformats.org/officeDocument/2006/relationships/image" Target="../media/image6.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1.xml"/><Relationship Id="rId7" Type="http://schemas.openxmlformats.org/officeDocument/2006/relationships/hyperlink" Target="https://www.irasutoya.com/2012/10/blog-post_25.html"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8.png"/><Relationship Id="rId4" Type="http://schemas.openxmlformats.org/officeDocument/2006/relationships/notesSlide" Target="../notesSlides/notesSlide2.xml"/><Relationship Id="rId9" Type="http://schemas.openxmlformats.org/officeDocument/2006/relationships/hyperlink" Target="https://pixivqtzx.blogspot.com/2021/06/200-526568.html"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98516" y="1122363"/>
            <a:ext cx="10856422" cy="2387600"/>
          </a:xfrm>
        </p:spPr>
        <p:txBody>
          <a:bodyPr>
            <a:normAutofit fontScale="90000"/>
          </a:bodyPr>
          <a:lstStyle/>
          <a:p>
            <a:r>
              <a:rPr lang="ja-JP" altLang="en-US" dirty="0">
                <a:latin typeface="HGS創英角ﾎﾟｯﾌﾟ体" panose="040B0A00000000000000" pitchFamily="50" charset="-128"/>
                <a:ea typeface="HGS創英角ﾎﾟｯﾌﾟ体" panose="040B0A00000000000000" pitchFamily="50" charset="-128"/>
              </a:rPr>
              <a:t>～よりよい住生活を目指して</a:t>
            </a:r>
            <a:r>
              <a:rPr lang="ja-JP" altLang="en-US" dirty="0" smtClean="0">
                <a:latin typeface="HGS創英角ﾎﾟｯﾌﾟ体" panose="040B0A00000000000000" pitchFamily="50" charset="-128"/>
                <a:ea typeface="HGS創英角ﾎﾟｯﾌﾟ体" panose="040B0A00000000000000" pitchFamily="50" charset="-128"/>
              </a:rPr>
              <a:t>～</a:t>
            </a:r>
            <a:r>
              <a:rPr lang="en-US" altLang="ja-JP" dirty="0" smtClean="0">
                <a:latin typeface="HGS創英角ﾎﾟｯﾌﾟ体" panose="040B0A00000000000000" pitchFamily="50" charset="-128"/>
                <a:ea typeface="HGS創英角ﾎﾟｯﾌﾟ体" panose="040B0A00000000000000" pitchFamily="50" charset="-128"/>
              </a:rPr>
              <a:t/>
            </a:r>
            <a:br>
              <a:rPr lang="en-US" altLang="ja-JP" dirty="0" smtClean="0">
                <a:latin typeface="HGS創英角ﾎﾟｯﾌﾟ体" panose="040B0A00000000000000" pitchFamily="50" charset="-128"/>
                <a:ea typeface="HGS創英角ﾎﾟｯﾌﾟ体" panose="040B0A00000000000000" pitchFamily="50" charset="-128"/>
              </a:rPr>
            </a:br>
            <a:r>
              <a:rPr lang="ja-JP" altLang="en-US" sz="3100" dirty="0" smtClean="0">
                <a:solidFill>
                  <a:schemeClr val="bg1"/>
                </a:solidFill>
                <a:latin typeface="HGS創英角ﾎﾟｯﾌﾟ体" panose="040B0A00000000000000" pitchFamily="50" charset="-128"/>
                <a:ea typeface="HGS創英角ﾎﾟｯﾌﾟ体" panose="040B0A00000000000000" pitchFamily="50" charset="-128"/>
              </a:rPr>
              <a:t>あ</a:t>
            </a:r>
            <a:r>
              <a:rPr lang="en-US" altLang="ja-JP" dirty="0">
                <a:latin typeface="HGS創英角ﾎﾟｯﾌﾟ体" panose="040B0A00000000000000" pitchFamily="50" charset="-128"/>
                <a:ea typeface="HGS創英角ﾎﾟｯﾌﾟ体" panose="040B0A00000000000000" pitchFamily="50" charset="-128"/>
              </a:rPr>
              <a:t/>
            </a:r>
            <a:br>
              <a:rPr lang="en-US" altLang="ja-JP" dirty="0">
                <a:latin typeface="HGS創英角ﾎﾟｯﾌﾟ体" panose="040B0A00000000000000" pitchFamily="50" charset="-128"/>
                <a:ea typeface="HGS創英角ﾎﾟｯﾌﾟ体" panose="040B0A00000000000000" pitchFamily="50" charset="-128"/>
              </a:rPr>
            </a:br>
            <a:r>
              <a:rPr lang="ja-JP" altLang="en-US" dirty="0">
                <a:latin typeface="HGS創英角ﾎﾟｯﾌﾟ体" panose="040B0A00000000000000" pitchFamily="50" charset="-128"/>
                <a:ea typeface="HGS創英角ﾎﾟｯﾌﾟ体" panose="040B0A00000000000000" pitchFamily="50" charset="-128"/>
              </a:rPr>
              <a:t>　</a:t>
            </a:r>
            <a:r>
              <a:rPr kumimoji="1" lang="ja-JP" altLang="en-US" dirty="0" smtClean="0">
                <a:latin typeface="HGS創英角ﾎﾟｯﾌﾟ体" panose="040B0A00000000000000" pitchFamily="50" charset="-128"/>
                <a:ea typeface="HGS創英角ﾎﾟｯﾌﾟ体" panose="040B0A00000000000000" pitchFamily="50" charset="-128"/>
              </a:rPr>
              <a:t>学習のまとめを発信しよう！！</a:t>
            </a:r>
            <a:endParaRPr kumimoji="1" lang="ja-JP" altLang="en-US" dirty="0">
              <a:latin typeface="HGS創英角ﾎﾟｯﾌﾟ体" panose="040B0A00000000000000" pitchFamily="50" charset="-128"/>
              <a:ea typeface="HGS創英角ﾎﾟｯﾌﾟ体" panose="040B0A00000000000000" pitchFamily="50" charset="-128"/>
            </a:endParaRPr>
          </a:p>
        </p:txBody>
      </p:sp>
      <p:sp>
        <p:nvSpPr>
          <p:cNvPr id="3" name="サブタイトル 2"/>
          <p:cNvSpPr>
            <a:spLocks noGrp="1"/>
          </p:cNvSpPr>
          <p:nvPr>
            <p:ph type="subTitle" idx="1"/>
          </p:nvPr>
        </p:nvSpPr>
        <p:spPr>
          <a:xfrm>
            <a:off x="1471353" y="4145136"/>
            <a:ext cx="9144000" cy="1655762"/>
          </a:xfrm>
        </p:spPr>
        <p:txBody>
          <a:bodyPr>
            <a:normAutofit/>
          </a:bodyPr>
          <a:lstStyle/>
          <a:p>
            <a:r>
              <a:rPr lang="ja-JP" altLang="en-US" sz="3600" dirty="0" smtClean="0"/>
              <a:t>　</a:t>
            </a:r>
            <a:r>
              <a:rPr lang="ja-JP" altLang="en-US" sz="3600" dirty="0" smtClean="0">
                <a:latin typeface="HGS創英角ﾎﾟｯﾌﾟ体" panose="040B0A00000000000000" pitchFamily="50" charset="-128"/>
                <a:ea typeface="HGS創英角ﾎﾟｯﾌﾟ体" panose="040B0A00000000000000" pitchFamily="50" charset="-128"/>
              </a:rPr>
              <a:t>令和５年度　御所浦中学校　１年生</a:t>
            </a:r>
            <a:endParaRPr kumimoji="1" lang="ja-JP" altLang="en-US" sz="3600" dirty="0">
              <a:latin typeface="HGS創英角ﾎﾟｯﾌﾟ体" panose="040B0A00000000000000" pitchFamily="50" charset="-128"/>
              <a:ea typeface="HGS創英角ﾎﾟｯﾌﾟ体" panose="040B0A00000000000000" pitchFamily="50" charset="-128"/>
            </a:endParaRPr>
          </a:p>
        </p:txBody>
      </p:sp>
      <p:pic>
        <p:nvPicPr>
          <p:cNvPr id="4" name="Picture 2" descr="孫に肩を揉まれる老夫婦のイラスト"/>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992" y="-50159"/>
            <a:ext cx="2942135" cy="2006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避難する人と避難誘導する人のイラスト">
            <a:extLst>
              <a:ext uri="{FF2B5EF4-FFF2-40B4-BE49-F238E27FC236}">
                <a16:creationId xmlns:a16="http://schemas.microsoft.com/office/drawing/2014/main" xmlns="" id="{E3F1D57F-946A-434A-0277-5BB7119F9D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5013" y="4457102"/>
            <a:ext cx="3184215" cy="24008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暮らしの形のマーク（家族五人暮らし）"/>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453" y="4682485"/>
            <a:ext cx="3040335" cy="1945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098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グラフィカル ユーザー インターフェイス, アプリケーション, テーブル_x000a__x000a_自動的に生成された説明">
            <a:extLst>
              <a:ext uri="{FF2B5EF4-FFF2-40B4-BE49-F238E27FC236}">
                <a16:creationId xmlns:a16="http://schemas.microsoft.com/office/drawing/2014/main" xmlns="" id="{D1ABA7C0-8E21-DD36-D258-F71735C7C6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0422" y="3498640"/>
            <a:ext cx="6269048" cy="3275555"/>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xmlns="" id="{97CDC19B-F418-3AC4-AA2B-079F99AA0FB6}"/>
              </a:ext>
            </a:extLst>
          </p:cNvPr>
          <p:cNvSpPr>
            <a:spLocks noGrp="1"/>
          </p:cNvSpPr>
          <p:nvPr>
            <p:ph type="title"/>
          </p:nvPr>
        </p:nvSpPr>
        <p:spPr/>
        <p:txBody>
          <a:bodyPr>
            <a:normAutofit/>
          </a:bodyPr>
          <a:lstStyle/>
          <a:p>
            <a:r>
              <a:rPr kumimoji="1" lang="ja-JP" altLang="en-US" sz="6000" dirty="0">
                <a:latin typeface="HGS創英角ﾎﾟｯﾌﾟ体" panose="040B0A00000000000000" pitchFamily="50" charset="-128"/>
                <a:ea typeface="HGS創英角ﾎﾟｯﾌﾟ体" panose="040B0A00000000000000" pitchFamily="50" charset="-128"/>
              </a:rPr>
              <a:t>　　高齢者との関わり方　　</a:t>
            </a:r>
          </a:p>
        </p:txBody>
      </p:sp>
      <p:sp>
        <p:nvSpPr>
          <p:cNvPr id="3" name="コンテンツ プレースホルダー 2">
            <a:extLst>
              <a:ext uri="{FF2B5EF4-FFF2-40B4-BE49-F238E27FC236}">
                <a16:creationId xmlns:a16="http://schemas.microsoft.com/office/drawing/2014/main" xmlns="" id="{ABCC06FE-2F4D-D25C-CC91-434888BC23C6}"/>
              </a:ext>
            </a:extLst>
          </p:cNvPr>
          <p:cNvSpPr>
            <a:spLocks noGrp="1"/>
          </p:cNvSpPr>
          <p:nvPr>
            <p:ph idx="1"/>
          </p:nvPr>
        </p:nvSpPr>
        <p:spPr>
          <a:xfrm>
            <a:off x="735554" y="2429840"/>
            <a:ext cx="10720892" cy="1909465"/>
          </a:xfrm>
        </p:spPr>
        <p:txBody>
          <a:bodyPr/>
          <a:lstStyle/>
          <a:p>
            <a:pPr marL="0" indent="0">
              <a:buNone/>
            </a:pPr>
            <a:r>
              <a:rPr lang="ja-JP" altLang="en-US" sz="3700" dirty="0">
                <a:latin typeface="HGP創英角ﾎﾟｯﾌﾟ体" panose="040B0A00000000000000" pitchFamily="50" charset="-128"/>
                <a:ea typeface="HGP創英角ﾎﾟｯﾌﾟ体" panose="040B0A00000000000000" pitchFamily="50" charset="-128"/>
              </a:rPr>
              <a:t>・同じ目線で優しく接する</a:t>
            </a:r>
            <a:endParaRPr kumimoji="1" lang="en-US" altLang="ja-JP" sz="37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3700" dirty="0">
                <a:latin typeface="HGP創英角ﾎﾟｯﾌﾟ体" panose="040B0A00000000000000" pitchFamily="50" charset="-128"/>
                <a:ea typeface="HGP創英角ﾎﾟｯﾌﾟ体" panose="040B0A00000000000000" pitchFamily="50" charset="-128"/>
              </a:rPr>
              <a:t>・高齢者を優先して避難させる</a:t>
            </a:r>
            <a:endParaRPr lang="en-US" altLang="ja-JP" sz="3700" dirty="0">
              <a:latin typeface="HGP創英角ﾎﾟｯﾌﾟ体" panose="040B0A00000000000000" pitchFamily="50" charset="-128"/>
              <a:ea typeface="HGP創英角ﾎﾟｯﾌﾟ体" panose="040B0A00000000000000" pitchFamily="50" charset="-128"/>
            </a:endParaRPr>
          </a:p>
          <a:p>
            <a:pPr marL="0" indent="0">
              <a:buNone/>
            </a:pPr>
            <a:r>
              <a:rPr lang="ja-JP" altLang="en-US" sz="3700" dirty="0">
                <a:latin typeface="HGP創英角ﾎﾟｯﾌﾟ体" panose="040B0A00000000000000" pitchFamily="50" charset="-128"/>
                <a:ea typeface="HGP創英角ﾎﾟｯﾌﾟ体" panose="040B0A00000000000000" pitchFamily="50" charset="-128"/>
              </a:rPr>
              <a:t>・部屋を１階につくる</a:t>
            </a:r>
            <a:endParaRPr lang="en-US" altLang="ja-JP" sz="3700"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sz="3700" dirty="0">
              <a:latin typeface="HGP創英角ﾎﾟｯﾌﾟ体" panose="040B0A00000000000000" pitchFamily="50" charset="-128"/>
              <a:ea typeface="HGP創英角ﾎﾟｯﾌﾟ体" panose="040B0A00000000000000" pitchFamily="50" charset="-128"/>
            </a:endParaRPr>
          </a:p>
          <a:p>
            <a:pPr marL="0" indent="0">
              <a:buNone/>
            </a:pPr>
            <a:endParaRPr lang="en-US" altLang="ja-JP" dirty="0"/>
          </a:p>
        </p:txBody>
      </p:sp>
      <p:pic>
        <p:nvPicPr>
          <p:cNvPr id="1030" name="Picture 6" descr="避難　イラストや に対する画像結果">
            <a:extLst>
              <a:ext uri="{FF2B5EF4-FFF2-40B4-BE49-F238E27FC236}">
                <a16:creationId xmlns:a16="http://schemas.microsoft.com/office/drawing/2014/main" xmlns="" id="{E010902D-70BC-020A-7AFD-CD4284A212F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91" b="-749"/>
          <a:stretch/>
        </p:blipFill>
        <p:spPr bwMode="auto">
          <a:xfrm>
            <a:off x="172530" y="4515729"/>
            <a:ext cx="2541468" cy="20960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お年寄り　イラストや に対する画像結果">
            <a:extLst>
              <a:ext uri="{FF2B5EF4-FFF2-40B4-BE49-F238E27FC236}">
                <a16:creationId xmlns:a16="http://schemas.microsoft.com/office/drawing/2014/main" xmlns="" id="{5CFD31CE-2E6E-9930-3058-4FE5F69DDD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530" y="143087"/>
            <a:ext cx="2228850" cy="17240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お年寄り　会話　イラストや に対する画像結果">
            <a:extLst>
              <a:ext uri="{FF2B5EF4-FFF2-40B4-BE49-F238E27FC236}">
                <a16:creationId xmlns:a16="http://schemas.microsoft.com/office/drawing/2014/main" xmlns="" id="{6AE8408F-E2E2-0C9C-D456-83B9A881DB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66358" y="238404"/>
            <a:ext cx="1748170" cy="2043315"/>
          </a:xfrm>
          <a:prstGeom prst="rect">
            <a:avLst/>
          </a:prstGeom>
          <a:noFill/>
          <a:extLst>
            <a:ext uri="{909E8E84-426E-40DD-AFC4-6F175D3DCCD1}">
              <a14:hiddenFill xmlns:a14="http://schemas.microsoft.com/office/drawing/2010/main">
                <a:solidFill>
                  <a:srgbClr val="FFFFFF"/>
                </a:solidFill>
              </a14:hiddenFill>
            </a:ext>
          </a:extLst>
        </p:spPr>
      </p:pic>
      <p:pic>
        <p:nvPicPr>
          <p:cNvPr id="8"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6705600"/>
            <a:ext cx="304800" cy="304800"/>
          </a:xfrm>
          <a:prstGeom prst="rect">
            <a:avLst/>
          </a:prstGeom>
        </p:spPr>
      </p:pic>
    </p:spTree>
    <p:extLst>
      <p:ext uri="{BB962C8B-B14F-4D97-AF65-F5344CB8AC3E}">
        <p14:creationId xmlns:p14="http://schemas.microsoft.com/office/powerpoint/2010/main" val="34809546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3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0C646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8457" b="7977"/>
          <a:stretch/>
        </p:blipFill>
        <p:spPr>
          <a:xfrm>
            <a:off x="1002" y="38329"/>
            <a:ext cx="11764526" cy="6554112"/>
          </a:xfrm>
          <a:prstGeom prst="rect">
            <a:avLst/>
          </a:prstGeom>
        </p:spPr>
      </p:pic>
    </p:spTree>
    <p:extLst>
      <p:ext uri="{BB962C8B-B14F-4D97-AF65-F5344CB8AC3E}">
        <p14:creationId xmlns:p14="http://schemas.microsoft.com/office/powerpoint/2010/main" val="31688158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xmlns="" id="{BF411FE6-3F7F-9881-9A70-E91CC7A2AD23}"/>
              </a:ext>
            </a:extLst>
          </p:cNvPr>
          <p:cNvSpPr txBox="1"/>
          <p:nvPr/>
        </p:nvSpPr>
        <p:spPr>
          <a:xfrm>
            <a:off x="2029869" y="151017"/>
            <a:ext cx="9769414" cy="1015663"/>
          </a:xfrm>
          <a:prstGeom prst="rect">
            <a:avLst/>
          </a:prstGeom>
          <a:noFill/>
        </p:spPr>
        <p:txBody>
          <a:bodyPr wrap="square">
            <a:spAutoFit/>
          </a:bodyPr>
          <a:lstStyle/>
          <a:p>
            <a:r>
              <a:rPr kumimoji="1" lang="ja-JP" altLang="en-US" sz="6000" b="1" u="sng">
                <a:latin typeface="HG創英角ﾎﾟｯﾌﾟ体" panose="040B0A09000000000000" pitchFamily="49" charset="-128"/>
                <a:ea typeface="HG創英角ﾎﾟｯﾌﾟ体" panose="040B0A09000000000000" pitchFamily="49" charset="-128"/>
              </a:rPr>
              <a:t>御所浦で多い自然災害</a:t>
            </a:r>
          </a:p>
        </p:txBody>
      </p:sp>
      <p:sp>
        <p:nvSpPr>
          <p:cNvPr id="6" name="テキスト ボックス 5">
            <a:extLst>
              <a:ext uri="{FF2B5EF4-FFF2-40B4-BE49-F238E27FC236}">
                <a16:creationId xmlns:a16="http://schemas.microsoft.com/office/drawing/2014/main" xmlns="" id="{05E98A8F-4B7A-6237-D216-60DA4757FCCB}"/>
              </a:ext>
            </a:extLst>
          </p:cNvPr>
          <p:cNvSpPr txBox="1"/>
          <p:nvPr/>
        </p:nvSpPr>
        <p:spPr>
          <a:xfrm>
            <a:off x="-164118" y="1312964"/>
            <a:ext cx="11963401" cy="769441"/>
          </a:xfrm>
          <a:prstGeom prst="rect">
            <a:avLst/>
          </a:prstGeom>
          <a:noFill/>
        </p:spPr>
        <p:txBody>
          <a:bodyPr wrap="square" rtlCol="0">
            <a:spAutoFit/>
          </a:bodyPr>
          <a:lstStyle/>
          <a:p>
            <a:r>
              <a:rPr kumimoji="1" lang="ja-JP" altLang="en-US" sz="4400">
                <a:solidFill>
                  <a:srgbClr val="FF0000"/>
                </a:solidFill>
                <a:latin typeface="HGP創英角ﾎﾟｯﾌﾟ体" panose="040B0A00000000000000" pitchFamily="50" charset="-128"/>
                <a:ea typeface="HGP創英角ﾎﾟｯﾌﾟ体" panose="040B0A00000000000000" pitchFamily="50" charset="-128"/>
              </a:rPr>
              <a:t>・土砂災害　　　　　　　　　</a:t>
            </a:r>
          </a:p>
        </p:txBody>
      </p:sp>
      <p:pic>
        <p:nvPicPr>
          <p:cNvPr id="8" name="図 7" descr="地図が描かれた絵&#10;&#10;低い精度で自動的に生成された説明">
            <a:extLst>
              <a:ext uri="{FF2B5EF4-FFF2-40B4-BE49-F238E27FC236}">
                <a16:creationId xmlns:a16="http://schemas.microsoft.com/office/drawing/2014/main" xmlns="" id="{6904AE92-7522-F53C-16CF-6359DB2F77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15" y="4056227"/>
            <a:ext cx="3373395" cy="2559064"/>
          </a:xfrm>
          <a:prstGeom prst="rect">
            <a:avLst/>
          </a:prstGeom>
        </p:spPr>
      </p:pic>
      <p:sp>
        <p:nvSpPr>
          <p:cNvPr id="11" name="テキスト ボックス 10">
            <a:extLst>
              <a:ext uri="{FF2B5EF4-FFF2-40B4-BE49-F238E27FC236}">
                <a16:creationId xmlns:a16="http://schemas.microsoft.com/office/drawing/2014/main" xmlns="" id="{6075F4E0-2598-C8F7-657A-19592AFA54AA}"/>
              </a:ext>
            </a:extLst>
          </p:cNvPr>
          <p:cNvSpPr txBox="1"/>
          <p:nvPr/>
        </p:nvSpPr>
        <p:spPr>
          <a:xfrm>
            <a:off x="3507078" y="3527417"/>
            <a:ext cx="8907199" cy="3108543"/>
          </a:xfrm>
          <a:prstGeom prst="rect">
            <a:avLst/>
          </a:prstGeom>
          <a:noFill/>
        </p:spPr>
        <p:txBody>
          <a:bodyPr wrap="square" lIns="91440" tIns="45720" rIns="91440" bIns="45720" rtlCol="0" anchor="t">
            <a:spAutoFit/>
          </a:bodyPr>
          <a:lstStyle/>
          <a:p>
            <a:endParaRPr lang="en-US" altLang="ja-JP" sz="3600"/>
          </a:p>
          <a:p>
            <a:r>
              <a:rPr lang="ja-JP" altLang="en-US" sz="4000">
                <a:latin typeface="HGP創英角ﾎﾟｯﾌﾟ体" panose="040B0A00000000000000" pitchFamily="50" charset="-128"/>
                <a:ea typeface="HGP創英角ﾎﾟｯﾌﾟ体"/>
              </a:rPr>
              <a:t>土砂災害の注意</a:t>
            </a:r>
            <a:r>
              <a:rPr kumimoji="1" lang="ja-JP" altLang="en-US" sz="4000">
                <a:latin typeface="HGP創英角ﾎﾟｯﾌﾟ体" panose="040B0A00000000000000" pitchFamily="50" charset="-128"/>
                <a:ea typeface="HGP創英角ﾎﾟｯﾌﾟ体"/>
              </a:rPr>
              <a:t>をした方がいい場所。</a:t>
            </a:r>
            <a:endParaRPr lang="en-US" altLang="ja-JP" sz="4000">
              <a:latin typeface="HGP創英角ﾎﾟｯﾌﾟ体" panose="040B0A00000000000000" pitchFamily="50" charset="-128"/>
              <a:ea typeface="HGP創英角ﾎﾟｯﾌﾟ体"/>
            </a:endParaRPr>
          </a:p>
          <a:p>
            <a:r>
              <a:rPr kumimoji="1" lang="ja-JP" altLang="en-US" sz="4000">
                <a:latin typeface="HGP創英角ﾎﾟｯﾌﾟ体" panose="040B0A00000000000000" pitchFamily="50" charset="-128"/>
                <a:ea typeface="HGP創英角ﾎﾟｯﾌﾟ体"/>
              </a:rPr>
              <a:t>２０２０年</a:t>
            </a:r>
            <a:r>
              <a:rPr kumimoji="1" lang="en-US" altLang="ja-JP" sz="4000">
                <a:latin typeface="HGP創英角ﾎﾟｯﾌﾟ体" panose="040B0A00000000000000" pitchFamily="50" charset="-128"/>
                <a:ea typeface="HGP創英角ﾎﾟｯﾌﾟ体"/>
              </a:rPr>
              <a:t>(</a:t>
            </a:r>
            <a:r>
              <a:rPr kumimoji="1" lang="ja-JP" altLang="en-US" sz="4000">
                <a:latin typeface="HGP創英角ﾎﾟｯﾌﾟ体" panose="040B0A00000000000000" pitchFamily="50" charset="-128"/>
                <a:ea typeface="HGP創英角ﾎﾟｯﾌﾟ体"/>
              </a:rPr>
              <a:t>令和２年度</a:t>
            </a:r>
            <a:r>
              <a:rPr kumimoji="1" lang="en-US" altLang="ja-JP" sz="4000">
                <a:latin typeface="HGP創英角ﾎﾟｯﾌﾟ体" panose="040B0A00000000000000" pitchFamily="50" charset="-128"/>
                <a:ea typeface="HGP創英角ﾎﾟｯﾌﾟ体"/>
              </a:rPr>
              <a:t>)</a:t>
            </a:r>
            <a:r>
              <a:rPr lang="ja-JP" altLang="en-US" sz="4000">
                <a:latin typeface="HGP創英角ﾎﾟｯﾌﾟ体" panose="040B0A00000000000000" pitchFamily="50" charset="-128"/>
                <a:ea typeface="HGP創英角ﾎﾟｯﾌﾟ体"/>
              </a:rPr>
              <a:t>で起きた、</a:t>
            </a:r>
            <a:endParaRPr lang="en-US" altLang="ja-JP" sz="4000">
              <a:latin typeface="HGP創英角ﾎﾟｯﾌﾟ体" panose="040B0A00000000000000" pitchFamily="50" charset="-128"/>
              <a:ea typeface="HGP創英角ﾎﾟｯﾌﾟ体"/>
            </a:endParaRPr>
          </a:p>
          <a:p>
            <a:r>
              <a:rPr lang="ja-JP" altLang="en-US" sz="4000">
                <a:latin typeface="HGP創英角ﾎﾟｯﾌﾟ体" panose="040B0A00000000000000" pitchFamily="50" charset="-128"/>
                <a:ea typeface="HGP創英角ﾎﾟｯﾌﾟ体"/>
              </a:rPr>
              <a:t>豪雨では今まで見たことないくらい</a:t>
            </a:r>
            <a:endParaRPr lang="en-US" altLang="ja-JP" sz="4000">
              <a:latin typeface="HGP創英角ﾎﾟｯﾌﾟ体" panose="040B0A00000000000000" pitchFamily="50" charset="-128"/>
              <a:ea typeface="HGP創英角ﾎﾟｯﾌﾟ体"/>
            </a:endParaRPr>
          </a:p>
          <a:p>
            <a:r>
              <a:rPr lang="ja-JP" altLang="en-US" sz="4000">
                <a:latin typeface="HGP創英角ﾎﾟｯﾌﾟ体" panose="040B0A00000000000000" pitchFamily="50" charset="-128"/>
                <a:ea typeface="HGP創英角ﾎﾟｯﾌﾟ体"/>
              </a:rPr>
              <a:t>御所浦も雨が降った。</a:t>
            </a:r>
            <a:endParaRPr lang="en-US" altLang="ja-JP" sz="4000">
              <a:latin typeface="HGP創英角ﾎﾟｯﾌﾟ体" panose="040B0A00000000000000" pitchFamily="50" charset="-128"/>
              <a:ea typeface="HGP創英角ﾎﾟｯﾌﾟ体" panose="040B0A00000000000000" pitchFamily="50" charset="-128"/>
            </a:endParaRPr>
          </a:p>
        </p:txBody>
      </p:sp>
      <p:pic>
        <p:nvPicPr>
          <p:cNvPr id="18" name="図 17" descr="ケーキ, 誕生日, 紙, 探す が含まれている画像&#10;&#10;自動的に生成された説明">
            <a:extLst>
              <a:ext uri="{FF2B5EF4-FFF2-40B4-BE49-F238E27FC236}">
                <a16:creationId xmlns:a16="http://schemas.microsoft.com/office/drawing/2014/main" xmlns="" id="{8E7985A2-2EC6-E271-84C7-3F181FD7ABC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3110501" y="1658633"/>
            <a:ext cx="3991232" cy="2292556"/>
          </a:xfrm>
          <a:prstGeom prst="rect">
            <a:avLst/>
          </a:prstGeom>
        </p:spPr>
      </p:pic>
      <p:sp>
        <p:nvSpPr>
          <p:cNvPr id="27" name="テキスト ボックス 26">
            <a:extLst>
              <a:ext uri="{FF2B5EF4-FFF2-40B4-BE49-F238E27FC236}">
                <a16:creationId xmlns:a16="http://schemas.microsoft.com/office/drawing/2014/main" xmlns="" id="{E9826F14-7319-7BF5-E96C-FAC56BD7EE59}"/>
              </a:ext>
            </a:extLst>
          </p:cNvPr>
          <p:cNvSpPr txBox="1"/>
          <p:nvPr/>
        </p:nvSpPr>
        <p:spPr>
          <a:xfrm>
            <a:off x="-31379" y="3429000"/>
            <a:ext cx="3939204" cy="523220"/>
          </a:xfrm>
          <a:prstGeom prst="rect">
            <a:avLst/>
          </a:prstGeom>
          <a:noFill/>
        </p:spPr>
        <p:txBody>
          <a:bodyPr wrap="square" rtlCol="0">
            <a:spAutoFit/>
          </a:bodyPr>
          <a:lstStyle/>
          <a:p>
            <a:r>
              <a:rPr kumimoji="1" lang="ja-JP" altLang="en-US" sz="2800">
                <a:latin typeface="HGP創英角ﾎﾟｯﾌﾟ体" panose="040B0A00000000000000" pitchFamily="50" charset="-128"/>
                <a:ea typeface="HGP創英角ﾎﾟｯﾌﾟ体" panose="040B0A00000000000000" pitchFamily="50" charset="-128"/>
              </a:rPr>
              <a:t>資料１</a:t>
            </a:r>
          </a:p>
        </p:txBody>
      </p:sp>
      <p:pic>
        <p:nvPicPr>
          <p:cNvPr id="32" name="図 31" descr="ダイアグラム が含まれている画像&#10;&#10;自動的に生成された説明">
            <a:extLst>
              <a:ext uri="{FF2B5EF4-FFF2-40B4-BE49-F238E27FC236}">
                <a16:creationId xmlns:a16="http://schemas.microsoft.com/office/drawing/2014/main" xmlns="" id="{EB0E9699-1E0B-2985-C7D8-1C4505BA57FF}"/>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xmlns="" r:id="rId9"/>
              </a:ext>
            </a:extLst>
          </a:blip>
          <a:stretch>
            <a:fillRect/>
          </a:stretch>
        </p:blipFill>
        <p:spPr>
          <a:xfrm>
            <a:off x="7164694" y="1712106"/>
            <a:ext cx="2971028" cy="2095746"/>
          </a:xfrm>
          <a:prstGeom prst="rect">
            <a:avLst/>
          </a:prstGeom>
          <a:ln>
            <a:noFill/>
          </a:ln>
          <a:effectLst>
            <a:softEdge rad="112500"/>
          </a:effectLst>
        </p:spPr>
      </p:pic>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10295410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8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342C10D0-F7E7-8287-1676-2C3AC9B0D4F6}"/>
              </a:ext>
            </a:extLst>
          </p:cNvPr>
          <p:cNvSpPr>
            <a:spLocks noGrp="1"/>
          </p:cNvSpPr>
          <p:nvPr>
            <p:ph type="title"/>
          </p:nvPr>
        </p:nvSpPr>
        <p:spPr>
          <a:xfrm>
            <a:off x="838201" y="345810"/>
            <a:ext cx="5120561" cy="1325563"/>
          </a:xfrm>
        </p:spPr>
        <p:txBody>
          <a:bodyPr>
            <a:normAutofit/>
          </a:bodyPr>
          <a:lstStyle/>
          <a:p>
            <a:r>
              <a:rPr lang="ja-JP" altLang="en-US">
                <a:ea typeface="游ゴシック Light"/>
              </a:rPr>
              <a:t>   </a:t>
            </a:r>
            <a:r>
              <a:rPr lang="ja-JP" altLang="en-US">
                <a:latin typeface="UD Digi Kyokasho NK-B"/>
                <a:ea typeface="UD Digi Kyokasho NK-B"/>
              </a:rPr>
              <a:t>自然災害の対策</a:t>
            </a:r>
          </a:p>
        </p:txBody>
      </p:sp>
      <p:sp>
        <p:nvSpPr>
          <p:cNvPr id="3" name="コンテンツ プレースホルダー 2">
            <a:extLst>
              <a:ext uri="{FF2B5EF4-FFF2-40B4-BE49-F238E27FC236}">
                <a16:creationId xmlns:a16="http://schemas.microsoft.com/office/drawing/2014/main" xmlns="" id="{DE198920-FA44-FBC5-1F0E-68F77DEBE000}"/>
              </a:ext>
            </a:extLst>
          </p:cNvPr>
          <p:cNvSpPr>
            <a:spLocks noGrp="1"/>
          </p:cNvSpPr>
          <p:nvPr>
            <p:ph idx="1"/>
          </p:nvPr>
        </p:nvSpPr>
        <p:spPr>
          <a:xfrm>
            <a:off x="557465" y="1825625"/>
            <a:ext cx="5399666" cy="4351338"/>
          </a:xfrm>
        </p:spPr>
        <p:txBody>
          <a:bodyPr vert="horz" lIns="91440" tIns="45720" rIns="91440" bIns="45720" rtlCol="0" anchor="t">
            <a:normAutofit/>
          </a:bodyPr>
          <a:lstStyle/>
          <a:p>
            <a:r>
              <a:rPr lang="ja-JP" altLang="en-US" sz="4000">
                <a:latin typeface="UD Digi Kyokasho NK-B"/>
                <a:ea typeface="UD Digi Kyokasho NK-B"/>
              </a:rPr>
              <a:t>避難用のスニーカー</a:t>
            </a:r>
            <a:endParaRPr lang="en-US" altLang="ja-JP" sz="4000">
              <a:latin typeface="UD Digi Kyokasho NK-B"/>
              <a:ea typeface="UD Digi Kyokasho NK-B"/>
            </a:endParaRPr>
          </a:p>
          <a:p>
            <a:pPr marL="0" indent="0">
              <a:buNone/>
            </a:pPr>
            <a:r>
              <a:rPr lang="ja-JP" altLang="en-US" sz="4000">
                <a:latin typeface="UD Digi Kyokasho NK-B"/>
                <a:ea typeface="UD Digi Kyokasho NK-B"/>
              </a:rPr>
              <a:t>　非常用持ち出し袋</a:t>
            </a:r>
            <a:endParaRPr lang="ja-JP" sz="3600">
              <a:ea typeface="游ゴシック"/>
            </a:endParaRPr>
          </a:p>
          <a:p>
            <a:r>
              <a:rPr lang="ja-JP" altLang="en-US" sz="4000">
                <a:latin typeface="UD Digi Kyokasho NK-B"/>
                <a:ea typeface="UD Digi Kyokasho NK-B"/>
              </a:rPr>
              <a:t>逃げ道を塞がない</a:t>
            </a:r>
            <a:endParaRPr lang="ja-JP" sz="3600">
              <a:ea typeface="游ゴシック"/>
            </a:endParaRPr>
          </a:p>
          <a:p>
            <a:r>
              <a:rPr lang="ja-JP" altLang="en-US" sz="4000">
                <a:latin typeface="UD Digi Kyokasho NK-B"/>
                <a:ea typeface="UD Digi Kyokasho NK-B"/>
              </a:rPr>
              <a:t>大きくて重い物を下に入れて重心を低くする</a:t>
            </a:r>
            <a:endParaRPr lang="ja-JP" sz="4000">
              <a:ea typeface="游ゴシック"/>
            </a:endParaRPr>
          </a:p>
        </p:txBody>
      </p:sp>
      <p:pic>
        <p:nvPicPr>
          <p:cNvPr id="4" name="図 4" descr="部屋 が含まれている画像&#10;&#10;説明は自動で生成されたものです">
            <a:extLst>
              <a:ext uri="{FF2B5EF4-FFF2-40B4-BE49-F238E27FC236}">
                <a16:creationId xmlns:a16="http://schemas.microsoft.com/office/drawing/2014/main" xmlns="" id="{423DD4C1-EA48-901C-AD47-D77100A7246A}"/>
              </a:ext>
            </a:extLst>
          </p:cNvPr>
          <p:cNvPicPr>
            <a:picLocks noChangeAspect="1"/>
          </p:cNvPicPr>
          <p:nvPr/>
        </p:nvPicPr>
        <p:blipFill rotWithShape="1">
          <a:blip r:embed="rId4"/>
          <a:srcRect r="6764" b="1"/>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5" name="図 5" descr="アイコン&#10;&#10;説明は自動で生成されたものです">
            <a:extLst>
              <a:ext uri="{FF2B5EF4-FFF2-40B4-BE49-F238E27FC236}">
                <a16:creationId xmlns:a16="http://schemas.microsoft.com/office/drawing/2014/main" xmlns="" id="{DE3049E5-6ADD-CB3C-82D4-9568A369B2DF}"/>
              </a:ext>
            </a:extLst>
          </p:cNvPr>
          <p:cNvPicPr>
            <a:picLocks noChangeAspect="1"/>
          </p:cNvPicPr>
          <p:nvPr/>
        </p:nvPicPr>
        <p:blipFill rotWithShape="1">
          <a:blip r:embed="rId5"/>
          <a:srcRect t="4770" r="-3" b="-3"/>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6"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9576715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0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C097CA88867D9B4091DD9C7F9A0E4967" ma:contentTypeVersion="9" ma:contentTypeDescription="新しいドキュメントを作成します。" ma:contentTypeScope="" ma:versionID="785d8a919c56311b0f177d43882a036a">
  <xsd:schema xmlns:xsd="http://www.w3.org/2001/XMLSchema" xmlns:xs="http://www.w3.org/2001/XMLSchema" xmlns:p="http://schemas.microsoft.com/office/2006/metadata/properties" xmlns:ns2="ada3b721-411f-4a60-912e-017c4fa6ed4b" xmlns:ns3="94275317-fa21-4446-bd83-b2a3b6ac8bca" targetNamespace="http://schemas.microsoft.com/office/2006/metadata/properties" ma:root="true" ma:fieldsID="26bb0cc17334b1e03a8faf69aa3f81af" ns2:_="" ns3:_="">
    <xsd:import namespace="ada3b721-411f-4a60-912e-017c4fa6ed4b"/>
    <xsd:import namespace="94275317-fa21-4446-bd83-b2a3b6ac8bca"/>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3:SharedWithUsers" minOccurs="0"/>
                <xsd:element ref="ns3:SharedWithDetails" minOccurs="0"/>
                <xsd:element ref="ns2:MediaServiceObjectDetectorVersion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a3b721-411f-4a60-912e-017c4fa6ed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4275317-fa21-4446-bd83-b2a3b6ac8bca" elementFormDefault="qualified">
    <xsd:import namespace="http://schemas.microsoft.com/office/2006/documentManagement/types"/>
    <xsd:import namespace="http://schemas.microsoft.com/office/infopath/2007/PartnerControls"/>
    <xsd:element name="SharedWithUsers" ma:index="12"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C746AA9-7CDF-4222-9332-9C12A870EA36}">
  <ds:schemaRefs>
    <ds:schemaRef ds:uri="http://schemas.microsoft.com/sharepoint/v3/contenttype/forms"/>
  </ds:schemaRefs>
</ds:datastoreItem>
</file>

<file path=customXml/itemProps2.xml><?xml version="1.0" encoding="utf-8"?>
<ds:datastoreItem xmlns:ds="http://schemas.openxmlformats.org/officeDocument/2006/customXml" ds:itemID="{40A192A4-8CE9-4ACF-AF1B-770096E692E2}"/>
</file>

<file path=customXml/itemProps3.xml><?xml version="1.0" encoding="utf-8"?>
<ds:datastoreItem xmlns:ds="http://schemas.openxmlformats.org/officeDocument/2006/customXml" ds:itemID="{366BD177-BB64-44EF-A71C-2DCF4228B611}"/>
</file>

<file path=docProps/app.xml><?xml version="1.0" encoding="utf-8"?>
<Properties xmlns="http://schemas.openxmlformats.org/officeDocument/2006/extended-properties" xmlns:vt="http://schemas.openxmlformats.org/officeDocument/2006/docPropsVTypes">
  <TotalTime>8</TotalTime>
  <Words>129</Words>
  <Application>Microsoft Office PowerPoint</Application>
  <PresentationFormat>ワイド画面</PresentationFormat>
  <Paragraphs>31</Paragraphs>
  <Slides>5</Slides>
  <Notes>2</Notes>
  <HiddenSlides>0</HiddenSlides>
  <MMClips>4</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5</vt:i4>
      </vt:variant>
    </vt:vector>
  </HeadingPairs>
  <TitlesOfParts>
    <vt:vector size="14" baseType="lpstr">
      <vt:lpstr>HGPｺﾞｼｯｸE</vt:lpstr>
      <vt:lpstr>HGP創英角ﾎﾟｯﾌﾟ体</vt:lpstr>
      <vt:lpstr>HGS創英角ﾎﾟｯﾌﾟ体</vt:lpstr>
      <vt:lpstr>HG創英角ﾎﾟｯﾌﾟ体</vt:lpstr>
      <vt:lpstr>UD Digi Kyokasho NK-B</vt:lpstr>
      <vt:lpstr>游ゴシック</vt:lpstr>
      <vt:lpstr>游ゴシック Light</vt:lpstr>
      <vt:lpstr>Arial</vt:lpstr>
      <vt:lpstr>Office テーマ</vt:lpstr>
      <vt:lpstr>～よりよい住生活を目指して～ あ 　学習のまとめを発信しよう！！</vt:lpstr>
      <vt:lpstr>　　高齢者との関わり方　　</vt:lpstr>
      <vt:lpstr>PowerPoint プレゼンテーション</vt:lpstr>
      <vt:lpstr>PowerPoint プレゼンテーション</vt:lpstr>
      <vt:lpstr>   自然災害の対策</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Administrator</dc:creator>
  <cp:lastModifiedBy>gogosyojhst68</cp:lastModifiedBy>
  <cp:revision>2</cp:revision>
  <dcterms:created xsi:type="dcterms:W3CDTF">2023-06-12T04:56:09Z</dcterms:created>
  <dcterms:modified xsi:type="dcterms:W3CDTF">2023-08-23T01:30:47Z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0x010100C097CA88867D9B4091DD9C7F9A0E4967</vt:lpwstr>
  </property>
</Properties>
</file>